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72" r:id="rId13"/>
    <p:sldId id="275" r:id="rId14"/>
    <p:sldId id="273" r:id="rId15"/>
    <p:sldId id="274" r:id="rId16"/>
    <p:sldId id="283" r:id="rId17"/>
    <p:sldId id="276" r:id="rId18"/>
    <p:sldId id="284" r:id="rId19"/>
    <p:sldId id="286" r:id="rId20"/>
    <p:sldId id="285" r:id="rId21"/>
    <p:sldId id="277" r:id="rId22"/>
    <p:sldId id="278" r:id="rId23"/>
    <p:sldId id="267" r:id="rId24"/>
    <p:sldId id="268" r:id="rId25"/>
    <p:sldId id="264" r:id="rId26"/>
    <p:sldId id="265" r:id="rId27"/>
    <p:sldId id="266" r:id="rId28"/>
    <p:sldId id="279" r:id="rId29"/>
    <p:sldId id="280" r:id="rId30"/>
    <p:sldId id="281" r:id="rId31"/>
    <p:sldId id="282" r:id="rId32"/>
    <p:sldId id="287" r:id="rId3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141" autoAdjust="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71540-421B-4760-92E6-07DABC863AE6}" type="datetimeFigureOut">
              <a:rPr lang="es-PE" smtClean="0"/>
              <a:t>15/10/2017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E0BDB-8CF8-4E33-98F4-226C09DB0EE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9246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0BDB-8CF8-4E33-98F4-226C09DB0EE3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1274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0BDB-8CF8-4E33-98F4-226C09DB0EE3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733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dirty="0"/>
              <a:t>Si cliente desea realizar una compra, lo pueden evaluar, luego que cambie su  estado, de lo contrario figuraría RF: 5.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E0BDB-8CF8-4E33-98F4-226C09DB0EE3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5068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B3769-04EC-4AD7-BE92-0E7CF05F1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512763"/>
            <a:ext cx="9144000" cy="617537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0A8945-AF5A-4830-A941-DC6425C5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6549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D8B542-1A0C-4250-8494-AB7FAC170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441325"/>
            <a:ext cx="10515600" cy="600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3663B7-46E1-40A1-A60E-19C2DAAFC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86300" y="6470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96651585-26AB-409B-B917-3E06246FD75C}" type="slidenum">
              <a:rPr lang="es-PE" smtClean="0"/>
              <a:pPr/>
              <a:t>‹Nº›</a:t>
            </a:fld>
            <a:endParaRPr lang="es-PE"/>
          </a:p>
        </p:txBody>
      </p:sp>
      <p:pic>
        <p:nvPicPr>
          <p:cNvPr id="1026" name="Picture 2" descr="Resultado de imagen para increxa logo png">
            <a:extLst>
              <a:ext uri="{FF2B5EF4-FFF2-40B4-BE49-F238E27FC236}">
                <a16:creationId xmlns:a16="http://schemas.microsoft.com/office/drawing/2014/main" id="{D0E38723-FBE8-47A9-A3EF-DC61F88549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5080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42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92D05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14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9E6568-2F9B-4722-A1E4-EF21CE47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</a:t>
            </a:fld>
            <a:endParaRPr lang="es-PE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A96525C-8A86-4EEB-8652-84CE5A9D57F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3171598-C738-4E0A-9310-B20450CB8017}"/>
              </a:ext>
            </a:extLst>
          </p:cNvPr>
          <p:cNvSpPr txBox="1">
            <a:spLocks/>
          </p:cNvSpPr>
          <p:nvPr/>
        </p:nvSpPr>
        <p:spPr>
          <a:xfrm>
            <a:off x="6898033" y="0"/>
            <a:ext cx="6531364" cy="110799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92D05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s-PE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Facturación I</a:t>
            </a:r>
            <a:endParaRPr lang="es-PE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241CFD26-A627-4D0C-B323-11D62712EE37}"/>
              </a:ext>
            </a:extLst>
          </p:cNvPr>
          <p:cNvSpPr/>
          <p:nvPr/>
        </p:nvSpPr>
        <p:spPr>
          <a:xfrm>
            <a:off x="9976513" y="5882185"/>
            <a:ext cx="1974148" cy="85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7837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8A21E3-FCA6-4546-8328-AD7E562BF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Calculo de prorrateo_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4C42B4C-76D3-4477-9DBC-4AC72752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10</a:t>
            </a:fld>
            <a:endParaRPr lang="es-PE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01AB4F-AD69-49CC-B4B7-41D452C1F8C8}"/>
              </a:ext>
            </a:extLst>
          </p:cNvPr>
          <p:cNvSpPr/>
          <p:nvPr/>
        </p:nvSpPr>
        <p:spPr>
          <a:xfrm>
            <a:off x="1033049" y="1414053"/>
            <a:ext cx="364672" cy="362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4AB5F09-94E3-4DE0-B87B-186EF3AD6490}"/>
              </a:ext>
            </a:extLst>
          </p:cNvPr>
          <p:cNvSpPr/>
          <p:nvPr/>
        </p:nvSpPr>
        <p:spPr>
          <a:xfrm>
            <a:off x="1556160" y="1364467"/>
            <a:ext cx="306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</a:t>
            </a:r>
            <a:r>
              <a:rPr lang="es-PE" sz="24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prorratear_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B6A948D-EE55-4211-A812-014B99DDA311}"/>
              </a:ext>
            </a:extLst>
          </p:cNvPr>
          <p:cNvSpPr/>
          <p:nvPr/>
        </p:nvSpPr>
        <p:spPr>
          <a:xfrm>
            <a:off x="1572275" y="2148619"/>
            <a:ext cx="7111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PE" b="1" u="heavy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1er paso</a:t>
            </a:r>
            <a:r>
              <a:rPr lang="es-PE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Ubica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correctamente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período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PE" spc="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pc="-2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prorratear.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98219">
              <a:lnSpc>
                <a:spcPct val="100000"/>
              </a:lnSpc>
              <a:spcBef>
                <a:spcPts val="40"/>
              </a:spcBef>
            </a:pPr>
            <a:r>
              <a:rPr lang="es-PE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Ejemplo:  Del </a:t>
            </a:r>
            <a:r>
              <a:rPr lang="es-PE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s-PE" b="1" spc="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</a:t>
            </a:r>
            <a:r>
              <a:rPr lang="es-PE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s-PE" b="1" spc="-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julio </a:t>
            </a:r>
            <a:r>
              <a:rPr lang="es-PE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3 días a</a:t>
            </a:r>
            <a:r>
              <a:rPr lang="es-PE" b="1" spc="-9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b="1" spc="-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prorratear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886E440-F60E-44E3-B684-4F38AED7C6A3}"/>
              </a:ext>
            </a:extLst>
          </p:cNvPr>
          <p:cNvSpPr/>
          <p:nvPr/>
        </p:nvSpPr>
        <p:spPr>
          <a:xfrm>
            <a:off x="1572275" y="3098453"/>
            <a:ext cx="9256834" cy="657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lang="es-PE" b="1" u="heavy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2do paso</a:t>
            </a:r>
            <a:r>
              <a:rPr lang="es-PE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Ubica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ciclo de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facturación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completo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que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pertenece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PE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prorratear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cuantos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días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contiene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dicho ciclo</a:t>
            </a:r>
            <a:r>
              <a:rPr lang="es-PE" spc="-5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completo.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470D8217-2801-4886-AD53-55A4A53FCA5B}"/>
              </a:ext>
            </a:extLst>
          </p:cNvPr>
          <p:cNvSpPr/>
          <p:nvPr/>
        </p:nvSpPr>
        <p:spPr>
          <a:xfrm>
            <a:off x="8018780" y="609600"/>
            <a:ext cx="3634739" cy="1704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5">
            <a:extLst>
              <a:ext uri="{FF2B5EF4-FFF2-40B4-BE49-F238E27FC236}">
                <a16:creationId xmlns:a16="http://schemas.microsoft.com/office/drawing/2014/main" id="{B07AAC06-0D8E-41E8-9162-29B428424AA3}"/>
              </a:ext>
            </a:extLst>
          </p:cNvPr>
          <p:cNvSpPr/>
          <p:nvPr/>
        </p:nvSpPr>
        <p:spPr>
          <a:xfrm>
            <a:off x="1165133" y="4165600"/>
            <a:ext cx="2280920" cy="2283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E172E7AC-C60B-4F02-89A0-C2C20DB71879}"/>
              </a:ext>
            </a:extLst>
          </p:cNvPr>
          <p:cNvSpPr/>
          <p:nvPr/>
        </p:nvSpPr>
        <p:spPr>
          <a:xfrm>
            <a:off x="3944616" y="4528186"/>
            <a:ext cx="1009395" cy="1072513"/>
          </a:xfrm>
          <a:custGeom>
            <a:avLst/>
            <a:gdLst/>
            <a:ahLst/>
            <a:cxnLst/>
            <a:rect l="l" t="t" r="r" b="b"/>
            <a:pathLst>
              <a:path w="1051560" h="1071245">
                <a:moveTo>
                  <a:pt x="26162" y="990219"/>
                </a:moveTo>
                <a:lnTo>
                  <a:pt x="0" y="1071245"/>
                </a:lnTo>
                <a:lnTo>
                  <a:pt x="80518" y="1043559"/>
                </a:lnTo>
                <a:lnTo>
                  <a:pt x="67058" y="1030351"/>
                </a:lnTo>
                <a:lnTo>
                  <a:pt x="49022" y="1030351"/>
                </a:lnTo>
                <a:lnTo>
                  <a:pt x="39877" y="1021461"/>
                </a:lnTo>
                <a:lnTo>
                  <a:pt x="48766" y="1012400"/>
                </a:lnTo>
                <a:lnTo>
                  <a:pt x="26162" y="990219"/>
                </a:lnTo>
                <a:close/>
              </a:path>
              <a:path w="1051560" h="1071245">
                <a:moveTo>
                  <a:pt x="48766" y="1012400"/>
                </a:moveTo>
                <a:lnTo>
                  <a:pt x="39877" y="1021461"/>
                </a:lnTo>
                <a:lnTo>
                  <a:pt x="49022" y="1030351"/>
                </a:lnTo>
                <a:lnTo>
                  <a:pt x="57868" y="1021332"/>
                </a:lnTo>
                <a:lnTo>
                  <a:pt x="48766" y="1012400"/>
                </a:lnTo>
                <a:close/>
              </a:path>
              <a:path w="1051560" h="1071245">
                <a:moveTo>
                  <a:pt x="57868" y="1021332"/>
                </a:moveTo>
                <a:lnTo>
                  <a:pt x="49022" y="1030351"/>
                </a:lnTo>
                <a:lnTo>
                  <a:pt x="67058" y="1030351"/>
                </a:lnTo>
                <a:lnTo>
                  <a:pt x="57868" y="1021332"/>
                </a:lnTo>
                <a:close/>
              </a:path>
              <a:path w="1051560" h="1071245">
                <a:moveTo>
                  <a:pt x="1041908" y="0"/>
                </a:moveTo>
                <a:lnTo>
                  <a:pt x="48766" y="1012400"/>
                </a:lnTo>
                <a:lnTo>
                  <a:pt x="57868" y="1021332"/>
                </a:lnTo>
                <a:lnTo>
                  <a:pt x="1051052" y="8890"/>
                </a:lnTo>
                <a:lnTo>
                  <a:pt x="1041908" y="0"/>
                </a:lnTo>
                <a:close/>
              </a:path>
            </a:pathLst>
          </a:custGeom>
          <a:solidFill>
            <a:srgbClr val="FF6701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A2A4EF4-094D-4D2D-8330-DB7FDD11BBC0}"/>
              </a:ext>
            </a:extLst>
          </p:cNvPr>
          <p:cNvSpPr txBox="1"/>
          <p:nvPr/>
        </p:nvSpPr>
        <p:spPr>
          <a:xfrm>
            <a:off x="4954011" y="4080764"/>
            <a:ext cx="55705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44900" algn="l"/>
              </a:tabLst>
            </a:pPr>
            <a:r>
              <a:rPr sz="2000" b="1" u="heavy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sz="2000" b="1" u="heavy" spc="-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u="heavy" dirty="0" err="1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</a:t>
            </a:r>
            <a:r>
              <a:rPr lang="es-PE" sz="2000" b="1" u="heavy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000" b="1" u="heavy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3000" b="1" u="heavy" baseline="-2777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sz="3000" b="1" u="heavy" spc="-165" baseline="-2777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3000" b="1" u="heavy" spc="-165" baseline="-2777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</a:t>
            </a:r>
            <a:endParaRPr sz="3000" baseline="-277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A1A687A-F698-4B99-B897-8CCA95A8E4AE}"/>
              </a:ext>
            </a:extLst>
          </p:cNvPr>
          <p:cNvSpPr txBox="1"/>
          <p:nvPr/>
        </p:nvSpPr>
        <p:spPr>
          <a:xfrm>
            <a:off x="7770855" y="4581144"/>
            <a:ext cx="115166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6 - 8</a:t>
            </a:r>
            <a:r>
              <a:rPr sz="2000" b="1" spc="-12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000" b="1" spc="-12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jul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3D7FC871-1AFB-4967-A8F1-7604EE948F7C}"/>
              </a:ext>
            </a:extLst>
          </p:cNvPr>
          <p:cNvSpPr txBox="1"/>
          <p:nvPr/>
        </p:nvSpPr>
        <p:spPr>
          <a:xfrm>
            <a:off x="9334494" y="4109339"/>
            <a:ext cx="1207227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20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PE" sz="20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sz="2000" b="1" spc="-12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000"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sz="20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sz="2000" b="1" spc="-10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5914301A-33A9-4505-ADB6-12902B1778BA}"/>
              </a:ext>
            </a:extLst>
          </p:cNvPr>
          <p:cNvSpPr/>
          <p:nvPr/>
        </p:nvSpPr>
        <p:spPr>
          <a:xfrm>
            <a:off x="7712078" y="4581144"/>
            <a:ext cx="1188705" cy="0"/>
          </a:xfrm>
          <a:custGeom>
            <a:avLst/>
            <a:gdLst/>
            <a:ahLst/>
            <a:cxnLst/>
            <a:rect l="l" t="t" r="r" b="b"/>
            <a:pathLst>
              <a:path w="896620">
                <a:moveTo>
                  <a:pt x="0" y="0"/>
                </a:moveTo>
                <a:lnTo>
                  <a:pt x="89662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F8238D67-114E-4872-B274-8F2319502F9C}"/>
              </a:ext>
            </a:extLst>
          </p:cNvPr>
          <p:cNvSpPr/>
          <p:nvPr/>
        </p:nvSpPr>
        <p:spPr>
          <a:xfrm>
            <a:off x="7726944" y="4492464"/>
            <a:ext cx="45719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7A677E40-F123-4A95-AE3F-C31C8249DF1D}"/>
              </a:ext>
            </a:extLst>
          </p:cNvPr>
          <p:cNvSpPr/>
          <p:nvPr/>
        </p:nvSpPr>
        <p:spPr>
          <a:xfrm>
            <a:off x="8887269" y="4492464"/>
            <a:ext cx="45719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0"/>
                </a:moveTo>
                <a:lnTo>
                  <a:pt x="0" y="7620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50F64C98-9FA9-4745-97FA-40AE262175F4}"/>
              </a:ext>
            </a:extLst>
          </p:cNvPr>
          <p:cNvSpPr txBox="1"/>
          <p:nvPr/>
        </p:nvSpPr>
        <p:spPr>
          <a:xfrm>
            <a:off x="3842379" y="5711825"/>
            <a:ext cx="70796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cantidad de días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 un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facturación </a:t>
            </a: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completo será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misma cantidad</a:t>
            </a:r>
            <a:r>
              <a:rPr sz="1400" spc="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días en el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tenga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mes en el que </a:t>
            </a:r>
            <a:r>
              <a:rPr sz="1400" b="1" u="sng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empieza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dicho</a:t>
            </a:r>
            <a:r>
              <a:rPr sz="1400" spc="-4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5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1FAAB-2737-4227-AAE1-A24FBB251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Calculo de prorrateo_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5CD054-8FCC-4CF3-9F9C-3F6E3B66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11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340E841-42F4-423D-98A2-012DBF63722B}"/>
              </a:ext>
            </a:extLst>
          </p:cNvPr>
          <p:cNvSpPr/>
          <p:nvPr/>
        </p:nvSpPr>
        <p:spPr>
          <a:xfrm>
            <a:off x="1266843" y="1517710"/>
            <a:ext cx="306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PE" b="1" u="heavy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3er paso</a:t>
            </a:r>
            <a:r>
              <a:rPr lang="es-PE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PE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fórmula.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0C8492-4C7D-44D1-B86F-104B3ED4C68E}"/>
              </a:ext>
            </a:extLst>
          </p:cNvPr>
          <p:cNvSpPr/>
          <p:nvPr/>
        </p:nvSpPr>
        <p:spPr>
          <a:xfrm>
            <a:off x="2381795" y="1887042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8419">
              <a:lnSpc>
                <a:spcPct val="100000"/>
              </a:lnSpc>
            </a:pPr>
            <a:r>
              <a:rPr lang="es-PE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Ejemplo: Si mi renta básica es de 109</a:t>
            </a:r>
            <a:r>
              <a:rPr lang="es-PE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30</a:t>
            </a:r>
            <a:r>
              <a:rPr lang="es-PE" b="1" spc="-7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días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s-PE" b="1" i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¿Cuánto debo pagar </a:t>
            </a:r>
            <a:r>
              <a:rPr lang="es-PE" b="1" i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s-PE" b="1" i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PE" b="1" i="1" spc="5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b="1" i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días?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8165" algn="ctr">
              <a:lnSpc>
                <a:spcPct val="100000"/>
              </a:lnSpc>
              <a:spcBef>
                <a:spcPts val="5"/>
              </a:spcBef>
            </a:pPr>
            <a:r>
              <a:rPr lang="es-PE" b="1" u="sng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109 X</a:t>
            </a:r>
            <a:r>
              <a:rPr lang="es-PE" b="1" u="sng" spc="-9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b="1" u="sng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0870" algn="ctr">
              <a:lnSpc>
                <a:spcPct val="100000"/>
              </a:lnSpc>
            </a:pPr>
            <a:r>
              <a:rPr lang="es-PE" b="1" spc="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5E1227D-2BA5-4CBD-BE6A-F05F3DC92291}"/>
              </a:ext>
            </a:extLst>
          </p:cNvPr>
          <p:cNvSpPr/>
          <p:nvPr/>
        </p:nvSpPr>
        <p:spPr>
          <a:xfrm>
            <a:off x="1104900" y="4000368"/>
            <a:ext cx="775959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 i="1" u="sng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¡IMPORTANTE!</a:t>
            </a:r>
          </a:p>
          <a:p>
            <a:r>
              <a:rPr lang="es-P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Facturación trabaja con 6 decimales y muestra 2 en el recibo (redondeado).</a:t>
            </a:r>
          </a:p>
          <a:p>
            <a:r>
              <a:rPr lang="es-P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recomienda al participantes usar 3 decimales en las líneas de prorrateos y recién</a:t>
            </a:r>
          </a:p>
          <a:p>
            <a:r>
              <a:rPr lang="es-P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redondear la cifra al obtener la cifra total en resumen por número</a:t>
            </a:r>
            <a:r>
              <a:rPr lang="es-PE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b="1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Margen de error permitido = +/- 0.03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62CFC7-40A1-4770-B3A4-72BDC73B4B5F}"/>
              </a:ext>
            </a:extLst>
          </p:cNvPr>
          <p:cNvSpPr/>
          <p:nvPr/>
        </p:nvSpPr>
        <p:spPr>
          <a:xfrm>
            <a:off x="5904411" y="3061122"/>
            <a:ext cx="1425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8165" algn="ctr">
              <a:lnSpc>
                <a:spcPct val="100000"/>
              </a:lnSpc>
              <a:spcBef>
                <a:spcPts val="5"/>
              </a:spcBef>
            </a:pPr>
            <a:r>
              <a:rPr lang="es-PE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10.9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186102E-79A9-4AE7-98BD-4F3FD638B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14" t="8131" r="12123" b="8933"/>
          <a:stretch/>
        </p:blipFill>
        <p:spPr>
          <a:xfrm>
            <a:off x="7984947" y="1187006"/>
            <a:ext cx="3891029" cy="47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5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2AF4E-A6C6-4428-AA54-C952CDE81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Calculo de prorrateo_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CE3046-3046-4D53-AD0C-4B7B0BC4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12</a:t>
            </a:fld>
            <a:endParaRPr lang="es-PE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FDE3295-4722-4EEE-A454-185A4E84D806}"/>
              </a:ext>
            </a:extLst>
          </p:cNvPr>
          <p:cNvSpPr txBox="1"/>
          <p:nvPr/>
        </p:nvSpPr>
        <p:spPr>
          <a:xfrm>
            <a:off x="3523128" y="5058900"/>
            <a:ext cx="7619489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 </a:t>
            </a:r>
            <a:r>
              <a:rPr lang="es-PE"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José y Paola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compraron</a:t>
            </a:r>
            <a:r>
              <a:rPr sz="18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 primer </a:t>
            </a:r>
            <a:r>
              <a:rPr sz="18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Postpago  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PE"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  <a:r>
              <a:rPr lang="es-PE"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ía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28/</a:t>
            </a:r>
            <a:r>
              <a:rPr lang="es-PE"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r>
              <a:rPr lang="es-PE"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sz="1800" spc="-15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Entel</a:t>
            </a:r>
            <a:r>
              <a:rPr sz="18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s-PE" sz="18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 74 + VEP de S/25 por un Galaxy A5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sz="1800" b="1" i="1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¿Cuánto </a:t>
            </a:r>
            <a:r>
              <a:rPr sz="18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</a:t>
            </a:r>
            <a:r>
              <a:rPr sz="1800" b="1" i="1" spc="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i="1" spc="-2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prorrateo</a:t>
            </a:r>
            <a:r>
              <a:rPr lang="es-PE" sz="1800" b="1" i="1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soles</a:t>
            </a:r>
            <a:r>
              <a:rPr sz="1800" b="1" i="1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PE" sz="1800" b="1" i="1" spc="-20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lang="es-PE" b="1" i="1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¿Cuánto pagará en su primer recibo?</a:t>
            </a:r>
            <a:endParaRPr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B873942-BC01-4CFD-B758-B9CB6285E102}"/>
              </a:ext>
            </a:extLst>
          </p:cNvPr>
          <p:cNvSpPr txBox="1"/>
          <p:nvPr/>
        </p:nvSpPr>
        <p:spPr>
          <a:xfrm>
            <a:off x="3523128" y="3093153"/>
            <a:ext cx="7619489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 </a:t>
            </a:r>
            <a:r>
              <a:rPr lang="es-PE" spc="-5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Elvisa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adquirió su primera línea Entel en modalidad </a:t>
            </a:r>
            <a:r>
              <a:rPr lang="es-PE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prepago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 día </a:t>
            </a:r>
            <a:r>
              <a:rPr lang="es-PE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03/01/2017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2700" marR="5080" algn="just">
              <a:lnSpc>
                <a:spcPct val="100000"/>
              </a:lnSpc>
            </a:pP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día </a:t>
            </a:r>
            <a:r>
              <a:rPr lang="es-PE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25/10/2017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compra su primera línea postpago </a:t>
            </a:r>
            <a:r>
              <a:rPr lang="es-PE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Entel chip 74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calidad de venta regular.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sz="1800" b="1" i="1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¿Cuánto </a:t>
            </a:r>
            <a:r>
              <a:rPr sz="18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</a:t>
            </a:r>
            <a:r>
              <a:rPr sz="1800" b="1" i="1" spc="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i="1" spc="-2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prorrateo</a:t>
            </a:r>
            <a:r>
              <a:rPr lang="es-PE" sz="1800" b="1" i="1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soles?</a:t>
            </a:r>
          </a:p>
          <a:p>
            <a:pPr marL="12700" algn="just">
              <a:lnSpc>
                <a:spcPct val="100000"/>
              </a:lnSpc>
            </a:pPr>
            <a:r>
              <a:rPr lang="es-PE" b="1" i="1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¿Cuánto pagará en su primer recibo?</a:t>
            </a:r>
            <a:endParaRPr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2068EEA-C369-43FB-9377-61707F4902B9}"/>
              </a:ext>
            </a:extLst>
          </p:cNvPr>
          <p:cNvSpPr txBox="1"/>
          <p:nvPr/>
        </p:nvSpPr>
        <p:spPr>
          <a:xfrm>
            <a:off x="1324503" y="1380374"/>
            <a:ext cx="9818114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Jean Carlo es un cliente prepago con ciclo 3. Adquirió dos líneas postpago Entel chip 109 y otra Entel Chip 89, ambas en calidad de portabilidad solo chip para aplicar al descuento de la primera línea adicional el día 30/10/2017.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sz="1800" b="1" i="1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¿Cuánto </a:t>
            </a:r>
            <a:r>
              <a:rPr sz="18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</a:t>
            </a:r>
            <a:r>
              <a:rPr sz="1800" b="1" i="1" spc="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b="1" i="1" spc="-2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prorrateo</a:t>
            </a:r>
            <a:r>
              <a:rPr lang="es-PE" sz="1800" b="1" i="1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soles?</a:t>
            </a:r>
          </a:p>
          <a:p>
            <a:pPr marL="12700" algn="just">
              <a:lnSpc>
                <a:spcPct val="100000"/>
              </a:lnSpc>
            </a:pPr>
            <a:r>
              <a:rPr lang="es-PE" b="1" i="1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¿Cuánto pagará en su primer recibo?</a:t>
            </a:r>
            <a:endParaRPr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8587537A-24CF-4DCE-AEC3-EEFB98981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t="9907" r="14293" b="11305"/>
          <a:stretch/>
        </p:blipFill>
        <p:spPr bwMode="auto">
          <a:xfrm>
            <a:off x="372290" y="2749982"/>
            <a:ext cx="3017520" cy="345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E6860-189B-43A8-BF91-B43FCCDF5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Cobranzas_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0B2A203-ADF0-424A-A892-8EA46B34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13</a:t>
            </a:fld>
            <a:endParaRPr lang="es-PE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090DC8A-CE32-429E-82EB-5408C51CBA9A}"/>
              </a:ext>
            </a:extLst>
          </p:cNvPr>
          <p:cNvSpPr/>
          <p:nvPr/>
        </p:nvSpPr>
        <p:spPr>
          <a:xfrm>
            <a:off x="5384800" y="3025139"/>
            <a:ext cx="8636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7D9837E-5FE6-4D4E-9D00-65ED0385CD28}"/>
              </a:ext>
            </a:extLst>
          </p:cNvPr>
          <p:cNvSpPr/>
          <p:nvPr/>
        </p:nvSpPr>
        <p:spPr>
          <a:xfrm>
            <a:off x="4064000" y="2618739"/>
            <a:ext cx="1071880" cy="990600"/>
          </a:xfrm>
          <a:custGeom>
            <a:avLst/>
            <a:gdLst/>
            <a:ahLst/>
            <a:cxnLst/>
            <a:rect l="l" t="t" r="r" b="b"/>
            <a:pathLst>
              <a:path w="1071879" h="990600">
                <a:moveTo>
                  <a:pt x="0" y="495300"/>
                </a:moveTo>
                <a:lnTo>
                  <a:pt x="2189" y="450215"/>
                </a:lnTo>
                <a:lnTo>
                  <a:pt x="8633" y="406266"/>
                </a:lnTo>
                <a:lnTo>
                  <a:pt x="19141" y="363625"/>
                </a:lnTo>
                <a:lnTo>
                  <a:pt x="33524" y="322469"/>
                </a:lnTo>
                <a:lnTo>
                  <a:pt x="51594" y="282971"/>
                </a:lnTo>
                <a:lnTo>
                  <a:pt x="73161" y="245307"/>
                </a:lnTo>
                <a:lnTo>
                  <a:pt x="98036" y="209652"/>
                </a:lnTo>
                <a:lnTo>
                  <a:pt x="126031" y="176179"/>
                </a:lnTo>
                <a:lnTo>
                  <a:pt x="156956" y="145065"/>
                </a:lnTo>
                <a:lnTo>
                  <a:pt x="190621" y="116484"/>
                </a:lnTo>
                <a:lnTo>
                  <a:pt x="226839" y="90611"/>
                </a:lnTo>
                <a:lnTo>
                  <a:pt x="265420" y="67620"/>
                </a:lnTo>
                <a:lnTo>
                  <a:pt x="306175" y="47687"/>
                </a:lnTo>
                <a:lnTo>
                  <a:pt x="348914" y="30985"/>
                </a:lnTo>
                <a:lnTo>
                  <a:pt x="393450" y="17691"/>
                </a:lnTo>
                <a:lnTo>
                  <a:pt x="439592" y="7979"/>
                </a:lnTo>
                <a:lnTo>
                  <a:pt x="487151" y="2024"/>
                </a:lnTo>
                <a:lnTo>
                  <a:pt x="535939" y="0"/>
                </a:lnTo>
                <a:lnTo>
                  <a:pt x="584728" y="2024"/>
                </a:lnTo>
                <a:lnTo>
                  <a:pt x="632287" y="7979"/>
                </a:lnTo>
                <a:lnTo>
                  <a:pt x="678429" y="17691"/>
                </a:lnTo>
                <a:lnTo>
                  <a:pt x="722965" y="30985"/>
                </a:lnTo>
                <a:lnTo>
                  <a:pt x="765704" y="47687"/>
                </a:lnTo>
                <a:lnTo>
                  <a:pt x="806459" y="67620"/>
                </a:lnTo>
                <a:lnTo>
                  <a:pt x="845040" y="90611"/>
                </a:lnTo>
                <a:lnTo>
                  <a:pt x="881258" y="116484"/>
                </a:lnTo>
                <a:lnTo>
                  <a:pt x="914923" y="145065"/>
                </a:lnTo>
                <a:lnTo>
                  <a:pt x="945848" y="176179"/>
                </a:lnTo>
                <a:lnTo>
                  <a:pt x="973843" y="209652"/>
                </a:lnTo>
                <a:lnTo>
                  <a:pt x="998718" y="245307"/>
                </a:lnTo>
                <a:lnTo>
                  <a:pt x="1020285" y="282971"/>
                </a:lnTo>
                <a:lnTo>
                  <a:pt x="1038355" y="322469"/>
                </a:lnTo>
                <a:lnTo>
                  <a:pt x="1052738" y="363625"/>
                </a:lnTo>
                <a:lnTo>
                  <a:pt x="1063246" y="406266"/>
                </a:lnTo>
                <a:lnTo>
                  <a:pt x="1069690" y="450215"/>
                </a:lnTo>
                <a:lnTo>
                  <a:pt x="1071879" y="495300"/>
                </a:lnTo>
                <a:lnTo>
                  <a:pt x="1069690" y="540384"/>
                </a:lnTo>
                <a:lnTo>
                  <a:pt x="1063246" y="584333"/>
                </a:lnTo>
                <a:lnTo>
                  <a:pt x="1052738" y="626974"/>
                </a:lnTo>
                <a:lnTo>
                  <a:pt x="1038355" y="668130"/>
                </a:lnTo>
                <a:lnTo>
                  <a:pt x="1020285" y="707628"/>
                </a:lnTo>
                <a:lnTo>
                  <a:pt x="998718" y="745292"/>
                </a:lnTo>
                <a:lnTo>
                  <a:pt x="973843" y="780947"/>
                </a:lnTo>
                <a:lnTo>
                  <a:pt x="945848" y="814420"/>
                </a:lnTo>
                <a:lnTo>
                  <a:pt x="914923" y="845534"/>
                </a:lnTo>
                <a:lnTo>
                  <a:pt x="881258" y="874115"/>
                </a:lnTo>
                <a:lnTo>
                  <a:pt x="845040" y="899988"/>
                </a:lnTo>
                <a:lnTo>
                  <a:pt x="806459" y="922979"/>
                </a:lnTo>
                <a:lnTo>
                  <a:pt x="765704" y="942912"/>
                </a:lnTo>
                <a:lnTo>
                  <a:pt x="722965" y="959614"/>
                </a:lnTo>
                <a:lnTo>
                  <a:pt x="678429" y="972908"/>
                </a:lnTo>
                <a:lnTo>
                  <a:pt x="632287" y="982620"/>
                </a:lnTo>
                <a:lnTo>
                  <a:pt x="584728" y="988575"/>
                </a:lnTo>
                <a:lnTo>
                  <a:pt x="535939" y="990600"/>
                </a:lnTo>
                <a:lnTo>
                  <a:pt x="487151" y="988575"/>
                </a:lnTo>
                <a:lnTo>
                  <a:pt x="439592" y="982620"/>
                </a:lnTo>
                <a:lnTo>
                  <a:pt x="393450" y="972908"/>
                </a:lnTo>
                <a:lnTo>
                  <a:pt x="348914" y="959614"/>
                </a:lnTo>
                <a:lnTo>
                  <a:pt x="306175" y="942912"/>
                </a:lnTo>
                <a:lnTo>
                  <a:pt x="265420" y="922979"/>
                </a:lnTo>
                <a:lnTo>
                  <a:pt x="226839" y="899988"/>
                </a:lnTo>
                <a:lnTo>
                  <a:pt x="190621" y="874115"/>
                </a:lnTo>
                <a:lnTo>
                  <a:pt x="156956" y="845534"/>
                </a:lnTo>
                <a:lnTo>
                  <a:pt x="126031" y="814420"/>
                </a:lnTo>
                <a:lnTo>
                  <a:pt x="98036" y="780947"/>
                </a:lnTo>
                <a:lnTo>
                  <a:pt x="73161" y="745292"/>
                </a:lnTo>
                <a:lnTo>
                  <a:pt x="51594" y="707628"/>
                </a:lnTo>
                <a:lnTo>
                  <a:pt x="33524" y="668130"/>
                </a:lnTo>
                <a:lnTo>
                  <a:pt x="19141" y="626974"/>
                </a:lnTo>
                <a:lnTo>
                  <a:pt x="8633" y="584333"/>
                </a:lnTo>
                <a:lnTo>
                  <a:pt x="2189" y="540384"/>
                </a:lnTo>
                <a:lnTo>
                  <a:pt x="0" y="495300"/>
                </a:lnTo>
                <a:close/>
              </a:path>
            </a:pathLst>
          </a:custGeom>
          <a:ln w="25399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3B0DC42-F1AC-4B2E-9981-87A8A40A349B}"/>
              </a:ext>
            </a:extLst>
          </p:cNvPr>
          <p:cNvSpPr txBox="1"/>
          <p:nvPr/>
        </p:nvSpPr>
        <p:spPr>
          <a:xfrm>
            <a:off x="4131816" y="2998344"/>
            <a:ext cx="113868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sz="1200"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2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</a:t>
            </a:r>
            <a:r>
              <a:rPr sz="1200"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sz="1200" b="1" spc="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200"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2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200"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200"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8C631B3-C70B-408E-80FB-673A4D2A735B}"/>
              </a:ext>
            </a:extLst>
          </p:cNvPr>
          <p:cNvSpPr txBox="1"/>
          <p:nvPr/>
        </p:nvSpPr>
        <p:spPr>
          <a:xfrm>
            <a:off x="3937400" y="2051360"/>
            <a:ext cx="133845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5900">
              <a:lnSpc>
                <a:spcPct val="100000"/>
              </a:lnSpc>
            </a:pPr>
            <a:r>
              <a:rPr sz="16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 </a:t>
            </a:r>
            <a:r>
              <a:rPr sz="1600" b="1" spc="-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 </a:t>
            </a:r>
            <a:r>
              <a:rPr sz="16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1600" b="1" spc="-2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b="1" spc="-2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</a:t>
            </a:r>
            <a:r>
              <a:rPr sz="16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b="1" spc="-2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b="1" spc="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600" b="1" spc="-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b="1" spc="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l)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257D4C9-470E-408C-92FE-CD2E9D25C646}"/>
              </a:ext>
            </a:extLst>
          </p:cNvPr>
          <p:cNvSpPr/>
          <p:nvPr/>
        </p:nvSpPr>
        <p:spPr>
          <a:xfrm>
            <a:off x="3129915" y="2678683"/>
            <a:ext cx="789305" cy="271145"/>
          </a:xfrm>
          <a:custGeom>
            <a:avLst/>
            <a:gdLst/>
            <a:ahLst/>
            <a:cxnLst/>
            <a:rect l="l" t="t" r="r" b="b"/>
            <a:pathLst>
              <a:path w="789304" h="271144">
                <a:moveTo>
                  <a:pt x="714763" y="240496"/>
                </a:moveTo>
                <a:lnTo>
                  <a:pt x="705104" y="270637"/>
                </a:lnTo>
                <a:lnTo>
                  <a:pt x="789305" y="257555"/>
                </a:lnTo>
                <a:lnTo>
                  <a:pt x="775758" y="244348"/>
                </a:lnTo>
                <a:lnTo>
                  <a:pt x="726821" y="244348"/>
                </a:lnTo>
                <a:lnTo>
                  <a:pt x="714763" y="240496"/>
                </a:lnTo>
                <a:close/>
              </a:path>
              <a:path w="789304" h="271144">
                <a:moveTo>
                  <a:pt x="718673" y="228296"/>
                </a:moveTo>
                <a:lnTo>
                  <a:pt x="714763" y="240496"/>
                </a:lnTo>
                <a:lnTo>
                  <a:pt x="726821" y="244348"/>
                </a:lnTo>
                <a:lnTo>
                  <a:pt x="730758" y="232155"/>
                </a:lnTo>
                <a:lnTo>
                  <a:pt x="718673" y="228296"/>
                </a:lnTo>
                <a:close/>
              </a:path>
              <a:path w="789304" h="271144">
                <a:moveTo>
                  <a:pt x="728345" y="198119"/>
                </a:moveTo>
                <a:lnTo>
                  <a:pt x="718673" y="228296"/>
                </a:lnTo>
                <a:lnTo>
                  <a:pt x="730758" y="232155"/>
                </a:lnTo>
                <a:lnTo>
                  <a:pt x="726821" y="244348"/>
                </a:lnTo>
                <a:lnTo>
                  <a:pt x="775758" y="244348"/>
                </a:lnTo>
                <a:lnTo>
                  <a:pt x="728345" y="198119"/>
                </a:lnTo>
                <a:close/>
              </a:path>
              <a:path w="789304" h="271144">
                <a:moveTo>
                  <a:pt x="3810" y="0"/>
                </a:moveTo>
                <a:lnTo>
                  <a:pt x="0" y="12191"/>
                </a:lnTo>
                <a:lnTo>
                  <a:pt x="714763" y="240496"/>
                </a:lnTo>
                <a:lnTo>
                  <a:pt x="718673" y="228296"/>
                </a:lnTo>
                <a:lnTo>
                  <a:pt x="3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3537164-5FFA-4774-B8F9-E328206F87C5}"/>
              </a:ext>
            </a:extLst>
          </p:cNvPr>
          <p:cNvSpPr/>
          <p:nvPr/>
        </p:nvSpPr>
        <p:spPr>
          <a:xfrm>
            <a:off x="5351779" y="3012439"/>
            <a:ext cx="990600" cy="914400"/>
          </a:xfrm>
          <a:custGeom>
            <a:avLst/>
            <a:gdLst/>
            <a:ahLst/>
            <a:cxnLst/>
            <a:rect l="l" t="t" r="r" b="b"/>
            <a:pathLst>
              <a:path w="990600" h="914400">
                <a:moveTo>
                  <a:pt x="0" y="457200"/>
                </a:moveTo>
                <a:lnTo>
                  <a:pt x="2557" y="410458"/>
                </a:lnTo>
                <a:lnTo>
                  <a:pt x="10062" y="365066"/>
                </a:lnTo>
                <a:lnTo>
                  <a:pt x="22266" y="321253"/>
                </a:lnTo>
                <a:lnTo>
                  <a:pt x="38921" y="279249"/>
                </a:lnTo>
                <a:lnTo>
                  <a:pt x="59777" y="239283"/>
                </a:lnTo>
                <a:lnTo>
                  <a:pt x="84586" y="201587"/>
                </a:lnTo>
                <a:lnTo>
                  <a:pt x="113098" y="166390"/>
                </a:lnTo>
                <a:lnTo>
                  <a:pt x="145065" y="133921"/>
                </a:lnTo>
                <a:lnTo>
                  <a:pt x="180238" y="104411"/>
                </a:lnTo>
                <a:lnTo>
                  <a:pt x="218368" y="78090"/>
                </a:lnTo>
                <a:lnTo>
                  <a:pt x="259205" y="55187"/>
                </a:lnTo>
                <a:lnTo>
                  <a:pt x="302502" y="35933"/>
                </a:lnTo>
                <a:lnTo>
                  <a:pt x="348008" y="20557"/>
                </a:lnTo>
                <a:lnTo>
                  <a:pt x="395476" y="9289"/>
                </a:lnTo>
                <a:lnTo>
                  <a:pt x="444656" y="2360"/>
                </a:lnTo>
                <a:lnTo>
                  <a:pt x="495300" y="0"/>
                </a:lnTo>
                <a:lnTo>
                  <a:pt x="545943" y="2360"/>
                </a:lnTo>
                <a:lnTo>
                  <a:pt x="595123" y="9289"/>
                </a:lnTo>
                <a:lnTo>
                  <a:pt x="642591" y="20557"/>
                </a:lnTo>
                <a:lnTo>
                  <a:pt x="688097" y="35933"/>
                </a:lnTo>
                <a:lnTo>
                  <a:pt x="731394" y="55187"/>
                </a:lnTo>
                <a:lnTo>
                  <a:pt x="772231" y="78090"/>
                </a:lnTo>
                <a:lnTo>
                  <a:pt x="810361" y="104411"/>
                </a:lnTo>
                <a:lnTo>
                  <a:pt x="845534" y="133921"/>
                </a:lnTo>
                <a:lnTo>
                  <a:pt x="877501" y="166390"/>
                </a:lnTo>
                <a:lnTo>
                  <a:pt x="906013" y="201587"/>
                </a:lnTo>
                <a:lnTo>
                  <a:pt x="930822" y="239283"/>
                </a:lnTo>
                <a:lnTo>
                  <a:pt x="951678" y="279249"/>
                </a:lnTo>
                <a:lnTo>
                  <a:pt x="968333" y="321253"/>
                </a:lnTo>
                <a:lnTo>
                  <a:pt x="980537" y="365066"/>
                </a:lnTo>
                <a:lnTo>
                  <a:pt x="988042" y="410458"/>
                </a:lnTo>
                <a:lnTo>
                  <a:pt x="990600" y="457200"/>
                </a:lnTo>
                <a:lnTo>
                  <a:pt x="988042" y="503941"/>
                </a:lnTo>
                <a:lnTo>
                  <a:pt x="980537" y="549333"/>
                </a:lnTo>
                <a:lnTo>
                  <a:pt x="968333" y="593146"/>
                </a:lnTo>
                <a:lnTo>
                  <a:pt x="951678" y="635150"/>
                </a:lnTo>
                <a:lnTo>
                  <a:pt x="930822" y="675116"/>
                </a:lnTo>
                <a:lnTo>
                  <a:pt x="906013" y="712812"/>
                </a:lnTo>
                <a:lnTo>
                  <a:pt x="877501" y="748009"/>
                </a:lnTo>
                <a:lnTo>
                  <a:pt x="845534" y="780478"/>
                </a:lnTo>
                <a:lnTo>
                  <a:pt x="810361" y="809988"/>
                </a:lnTo>
                <a:lnTo>
                  <a:pt x="772231" y="836309"/>
                </a:lnTo>
                <a:lnTo>
                  <a:pt x="731394" y="859212"/>
                </a:lnTo>
                <a:lnTo>
                  <a:pt x="688097" y="878466"/>
                </a:lnTo>
                <a:lnTo>
                  <a:pt x="642591" y="893842"/>
                </a:lnTo>
                <a:lnTo>
                  <a:pt x="595123" y="905110"/>
                </a:lnTo>
                <a:lnTo>
                  <a:pt x="545943" y="912039"/>
                </a:lnTo>
                <a:lnTo>
                  <a:pt x="495300" y="914400"/>
                </a:lnTo>
                <a:lnTo>
                  <a:pt x="444656" y="912039"/>
                </a:lnTo>
                <a:lnTo>
                  <a:pt x="395476" y="905110"/>
                </a:lnTo>
                <a:lnTo>
                  <a:pt x="348008" y="893842"/>
                </a:lnTo>
                <a:lnTo>
                  <a:pt x="302502" y="878466"/>
                </a:lnTo>
                <a:lnTo>
                  <a:pt x="259205" y="859212"/>
                </a:lnTo>
                <a:lnTo>
                  <a:pt x="218368" y="836309"/>
                </a:lnTo>
                <a:lnTo>
                  <a:pt x="180238" y="809988"/>
                </a:lnTo>
                <a:lnTo>
                  <a:pt x="145065" y="780478"/>
                </a:lnTo>
                <a:lnTo>
                  <a:pt x="113098" y="748009"/>
                </a:lnTo>
                <a:lnTo>
                  <a:pt x="84586" y="712812"/>
                </a:lnTo>
                <a:lnTo>
                  <a:pt x="59777" y="675116"/>
                </a:lnTo>
                <a:lnTo>
                  <a:pt x="38921" y="635150"/>
                </a:lnTo>
                <a:lnTo>
                  <a:pt x="22266" y="593146"/>
                </a:lnTo>
                <a:lnTo>
                  <a:pt x="10062" y="549333"/>
                </a:lnTo>
                <a:lnTo>
                  <a:pt x="2557" y="503941"/>
                </a:lnTo>
                <a:lnTo>
                  <a:pt x="0" y="457200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3C15B42-789F-4DFA-B304-BC488FE9E392}"/>
              </a:ext>
            </a:extLst>
          </p:cNvPr>
          <p:cNvSpPr txBox="1"/>
          <p:nvPr/>
        </p:nvSpPr>
        <p:spPr>
          <a:xfrm>
            <a:off x="5629275" y="2554881"/>
            <a:ext cx="107340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  </a:t>
            </a:r>
            <a:r>
              <a:rPr sz="14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400" b="1" spc="-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4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14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4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sz="1400" b="1" spc="-1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400" b="1" spc="-2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4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1B97769E-6E27-4429-8862-D365D4B67DC7}"/>
              </a:ext>
            </a:extLst>
          </p:cNvPr>
          <p:cNvSpPr txBox="1"/>
          <p:nvPr/>
        </p:nvSpPr>
        <p:spPr>
          <a:xfrm>
            <a:off x="1663104" y="1763331"/>
            <a:ext cx="101892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ct val="100000"/>
              </a:lnSpc>
            </a:pPr>
            <a:r>
              <a:rPr sz="16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</a:t>
            </a:r>
            <a:r>
              <a:rPr sz="1600" b="1" spc="-9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indent="78740">
              <a:lnSpc>
                <a:spcPct val="100000"/>
              </a:lnSpc>
              <a:spcBef>
                <a:spcPts val="20"/>
              </a:spcBef>
            </a:pP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 </a:t>
            </a:r>
            <a:r>
              <a:rPr sz="1000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  </a:t>
            </a: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000" spc="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ctu</a:t>
            </a:r>
            <a:r>
              <a:rPr sz="1000" spc="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000" spc="-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sz="1000" spc="1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FD2D75D8-6940-46F6-B7F2-11933AAC494C}"/>
              </a:ext>
            </a:extLst>
          </p:cNvPr>
          <p:cNvSpPr txBox="1"/>
          <p:nvPr/>
        </p:nvSpPr>
        <p:spPr>
          <a:xfrm>
            <a:off x="3012226" y="1743584"/>
            <a:ext cx="80073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5875" algn="ctr">
              <a:lnSpc>
                <a:spcPct val="100000"/>
              </a:lnSpc>
            </a:pPr>
            <a:r>
              <a:rPr sz="16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</a:t>
            </a:r>
            <a:r>
              <a:rPr sz="1600" b="1" spc="-9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indent="-25400" algn="ctr">
              <a:lnSpc>
                <a:spcPct val="100000"/>
              </a:lnSpc>
              <a:spcBef>
                <a:spcPts val="20"/>
              </a:spcBef>
            </a:pPr>
            <a:r>
              <a:rPr sz="1000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(Inicio ciclo  </a:t>
            </a: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000" spc="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sz="1000" spc="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</a:t>
            </a:r>
            <a:r>
              <a:rPr sz="1000" spc="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000" spc="-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000" spc="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sz="10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n)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3ECAB62E-C5F4-443F-9D7E-7A9176910692}"/>
              </a:ext>
            </a:extLst>
          </p:cNvPr>
          <p:cNvSpPr/>
          <p:nvPr/>
        </p:nvSpPr>
        <p:spPr>
          <a:xfrm>
            <a:off x="2954020" y="1612900"/>
            <a:ext cx="0" cy="3124200"/>
          </a:xfrm>
          <a:custGeom>
            <a:avLst/>
            <a:gdLst/>
            <a:ahLst/>
            <a:cxnLst/>
            <a:rect l="l" t="t" r="r" b="b"/>
            <a:pathLst>
              <a:path h="3124200">
                <a:moveTo>
                  <a:pt x="0" y="0"/>
                </a:moveTo>
                <a:lnTo>
                  <a:pt x="0" y="3124200"/>
                </a:lnTo>
              </a:path>
            </a:pathLst>
          </a:custGeom>
          <a:ln w="1016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D91AA6B-71FE-4060-B2BB-FC193F749AB8}"/>
              </a:ext>
            </a:extLst>
          </p:cNvPr>
          <p:cNvSpPr/>
          <p:nvPr/>
        </p:nvSpPr>
        <p:spPr>
          <a:xfrm>
            <a:off x="5533390" y="2141220"/>
            <a:ext cx="619760" cy="419100"/>
          </a:xfrm>
          <a:custGeom>
            <a:avLst/>
            <a:gdLst/>
            <a:ahLst/>
            <a:cxnLst/>
            <a:rect l="l" t="t" r="r" b="b"/>
            <a:pathLst>
              <a:path w="619760" h="419100">
                <a:moveTo>
                  <a:pt x="619379" y="279400"/>
                </a:moveTo>
                <a:lnTo>
                  <a:pt x="296037" y="279400"/>
                </a:lnTo>
                <a:lnTo>
                  <a:pt x="482219" y="419100"/>
                </a:lnTo>
                <a:lnTo>
                  <a:pt x="619379" y="279400"/>
                </a:lnTo>
                <a:close/>
              </a:path>
              <a:path w="619760" h="419100">
                <a:moveTo>
                  <a:pt x="108585" y="0"/>
                </a:moveTo>
                <a:lnTo>
                  <a:pt x="0" y="0"/>
                </a:lnTo>
                <a:lnTo>
                  <a:pt x="48879" y="2734"/>
                </a:lnTo>
                <a:lnTo>
                  <a:pt x="96421" y="10768"/>
                </a:lnTo>
                <a:lnTo>
                  <a:pt x="142257" y="23845"/>
                </a:lnTo>
                <a:lnTo>
                  <a:pt x="186019" y="41711"/>
                </a:lnTo>
                <a:lnTo>
                  <a:pt x="227338" y="64110"/>
                </a:lnTo>
                <a:lnTo>
                  <a:pt x="265847" y="90787"/>
                </a:lnTo>
                <a:lnTo>
                  <a:pt x="301177" y="121486"/>
                </a:lnTo>
                <a:lnTo>
                  <a:pt x="332961" y="155952"/>
                </a:lnTo>
                <a:lnTo>
                  <a:pt x="360830" y="193930"/>
                </a:lnTo>
                <a:lnTo>
                  <a:pt x="384416" y="235164"/>
                </a:lnTo>
                <a:lnTo>
                  <a:pt x="403351" y="279400"/>
                </a:lnTo>
                <a:lnTo>
                  <a:pt x="512063" y="279400"/>
                </a:lnTo>
                <a:lnTo>
                  <a:pt x="493128" y="235164"/>
                </a:lnTo>
                <a:lnTo>
                  <a:pt x="469541" y="193930"/>
                </a:lnTo>
                <a:lnTo>
                  <a:pt x="441671" y="155952"/>
                </a:lnTo>
                <a:lnTo>
                  <a:pt x="409883" y="121486"/>
                </a:lnTo>
                <a:lnTo>
                  <a:pt x="374547" y="90787"/>
                </a:lnTo>
                <a:lnTo>
                  <a:pt x="336029" y="64110"/>
                </a:lnTo>
                <a:lnTo>
                  <a:pt x="294698" y="41711"/>
                </a:lnTo>
                <a:lnTo>
                  <a:pt x="250920" y="23845"/>
                </a:lnTo>
                <a:lnTo>
                  <a:pt x="205064" y="10768"/>
                </a:lnTo>
                <a:lnTo>
                  <a:pt x="157496" y="2734"/>
                </a:lnTo>
                <a:lnTo>
                  <a:pt x="108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BF307D86-DAE2-429D-B08B-2A2841044ED0}"/>
              </a:ext>
            </a:extLst>
          </p:cNvPr>
          <p:cNvSpPr/>
          <p:nvPr/>
        </p:nvSpPr>
        <p:spPr>
          <a:xfrm>
            <a:off x="5105400" y="2141220"/>
            <a:ext cx="482600" cy="419100"/>
          </a:xfrm>
          <a:custGeom>
            <a:avLst/>
            <a:gdLst/>
            <a:ahLst/>
            <a:cxnLst/>
            <a:rect l="l" t="t" r="r" b="b"/>
            <a:pathLst>
              <a:path w="482600" h="419100">
                <a:moveTo>
                  <a:pt x="427989" y="0"/>
                </a:moveTo>
                <a:lnTo>
                  <a:pt x="378082" y="2818"/>
                </a:lnTo>
                <a:lnTo>
                  <a:pt x="329863" y="11065"/>
                </a:lnTo>
                <a:lnTo>
                  <a:pt x="283656" y="24426"/>
                </a:lnTo>
                <a:lnTo>
                  <a:pt x="239781" y="42587"/>
                </a:lnTo>
                <a:lnTo>
                  <a:pt x="198560" y="65234"/>
                </a:lnTo>
                <a:lnTo>
                  <a:pt x="160314" y="92053"/>
                </a:lnTo>
                <a:lnTo>
                  <a:pt x="125364" y="122729"/>
                </a:lnTo>
                <a:lnTo>
                  <a:pt x="94032" y="156949"/>
                </a:lnTo>
                <a:lnTo>
                  <a:pt x="66639" y="194399"/>
                </a:lnTo>
                <a:lnTo>
                  <a:pt x="43505" y="234764"/>
                </a:lnTo>
                <a:lnTo>
                  <a:pt x="24953" y="277731"/>
                </a:lnTo>
                <a:lnTo>
                  <a:pt x="11304" y="322985"/>
                </a:lnTo>
                <a:lnTo>
                  <a:pt x="2879" y="370213"/>
                </a:lnTo>
                <a:lnTo>
                  <a:pt x="0" y="419100"/>
                </a:lnTo>
                <a:lnTo>
                  <a:pt x="108712" y="419100"/>
                </a:lnTo>
                <a:lnTo>
                  <a:pt x="111504" y="371084"/>
                </a:lnTo>
                <a:lnTo>
                  <a:pt x="119686" y="324556"/>
                </a:lnTo>
                <a:lnTo>
                  <a:pt x="132969" y="279838"/>
                </a:lnTo>
                <a:lnTo>
                  <a:pt x="151061" y="237254"/>
                </a:lnTo>
                <a:lnTo>
                  <a:pt x="173671" y="197128"/>
                </a:lnTo>
                <a:lnTo>
                  <a:pt x="200509" y="159784"/>
                </a:lnTo>
                <a:lnTo>
                  <a:pt x="231285" y="125544"/>
                </a:lnTo>
                <a:lnTo>
                  <a:pt x="265707" y="94732"/>
                </a:lnTo>
                <a:lnTo>
                  <a:pt x="303486" y="67673"/>
                </a:lnTo>
                <a:lnTo>
                  <a:pt x="344329" y="44689"/>
                </a:lnTo>
                <a:lnTo>
                  <a:pt x="387947" y="26105"/>
                </a:lnTo>
                <a:lnTo>
                  <a:pt x="434050" y="12244"/>
                </a:lnTo>
                <a:lnTo>
                  <a:pt x="482346" y="3428"/>
                </a:lnTo>
                <a:lnTo>
                  <a:pt x="468745" y="1928"/>
                </a:lnTo>
                <a:lnTo>
                  <a:pt x="455199" y="857"/>
                </a:lnTo>
                <a:lnTo>
                  <a:pt x="441606" y="214"/>
                </a:lnTo>
                <a:lnTo>
                  <a:pt x="427989" y="0"/>
                </a:lnTo>
                <a:close/>
              </a:path>
            </a:pathLst>
          </a:custGeom>
          <a:solidFill>
            <a:srgbClr val="CD000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0680750F-C080-4345-8398-FE892C1900B8}"/>
              </a:ext>
            </a:extLst>
          </p:cNvPr>
          <p:cNvSpPr/>
          <p:nvPr/>
        </p:nvSpPr>
        <p:spPr>
          <a:xfrm>
            <a:off x="5105400" y="2141220"/>
            <a:ext cx="1047750" cy="419100"/>
          </a:xfrm>
          <a:custGeom>
            <a:avLst/>
            <a:gdLst/>
            <a:ahLst/>
            <a:cxnLst/>
            <a:rect l="l" t="t" r="r" b="b"/>
            <a:pathLst>
              <a:path w="1047750" h="419100">
                <a:moveTo>
                  <a:pt x="482346" y="3428"/>
                </a:moveTo>
                <a:lnTo>
                  <a:pt x="434050" y="12244"/>
                </a:lnTo>
                <a:lnTo>
                  <a:pt x="387947" y="26105"/>
                </a:lnTo>
                <a:lnTo>
                  <a:pt x="344329" y="44689"/>
                </a:lnTo>
                <a:lnTo>
                  <a:pt x="303486" y="67673"/>
                </a:lnTo>
                <a:lnTo>
                  <a:pt x="265707" y="94732"/>
                </a:lnTo>
                <a:lnTo>
                  <a:pt x="231285" y="125544"/>
                </a:lnTo>
                <a:lnTo>
                  <a:pt x="200509" y="159784"/>
                </a:lnTo>
                <a:lnTo>
                  <a:pt x="173671" y="197128"/>
                </a:lnTo>
                <a:lnTo>
                  <a:pt x="151061" y="237254"/>
                </a:lnTo>
                <a:lnTo>
                  <a:pt x="132969" y="279838"/>
                </a:lnTo>
                <a:lnTo>
                  <a:pt x="119686" y="324556"/>
                </a:lnTo>
                <a:lnTo>
                  <a:pt x="111504" y="371084"/>
                </a:lnTo>
                <a:lnTo>
                  <a:pt x="108712" y="419100"/>
                </a:lnTo>
                <a:lnTo>
                  <a:pt x="0" y="419100"/>
                </a:lnTo>
                <a:lnTo>
                  <a:pt x="2879" y="370213"/>
                </a:lnTo>
                <a:lnTo>
                  <a:pt x="11304" y="322985"/>
                </a:lnTo>
                <a:lnTo>
                  <a:pt x="24953" y="277731"/>
                </a:lnTo>
                <a:lnTo>
                  <a:pt x="43505" y="234764"/>
                </a:lnTo>
                <a:lnTo>
                  <a:pt x="66639" y="194399"/>
                </a:lnTo>
                <a:lnTo>
                  <a:pt x="94032" y="156949"/>
                </a:lnTo>
                <a:lnTo>
                  <a:pt x="125364" y="122729"/>
                </a:lnTo>
                <a:lnTo>
                  <a:pt x="160314" y="92053"/>
                </a:lnTo>
                <a:lnTo>
                  <a:pt x="198560" y="65234"/>
                </a:lnTo>
                <a:lnTo>
                  <a:pt x="239781" y="42587"/>
                </a:lnTo>
                <a:lnTo>
                  <a:pt x="283656" y="24426"/>
                </a:lnTo>
                <a:lnTo>
                  <a:pt x="329863" y="11065"/>
                </a:lnTo>
                <a:lnTo>
                  <a:pt x="378082" y="2818"/>
                </a:lnTo>
                <a:lnTo>
                  <a:pt x="427989" y="0"/>
                </a:lnTo>
                <a:lnTo>
                  <a:pt x="536575" y="0"/>
                </a:lnTo>
                <a:lnTo>
                  <a:pt x="585486" y="2734"/>
                </a:lnTo>
                <a:lnTo>
                  <a:pt x="633054" y="10768"/>
                </a:lnTo>
                <a:lnTo>
                  <a:pt x="678910" y="23845"/>
                </a:lnTo>
                <a:lnTo>
                  <a:pt x="722688" y="41711"/>
                </a:lnTo>
                <a:lnTo>
                  <a:pt x="764019" y="64110"/>
                </a:lnTo>
                <a:lnTo>
                  <a:pt x="802537" y="90787"/>
                </a:lnTo>
                <a:lnTo>
                  <a:pt x="837873" y="121486"/>
                </a:lnTo>
                <a:lnTo>
                  <a:pt x="869661" y="155952"/>
                </a:lnTo>
                <a:lnTo>
                  <a:pt x="897531" y="193930"/>
                </a:lnTo>
                <a:lnTo>
                  <a:pt x="921118" y="235164"/>
                </a:lnTo>
                <a:lnTo>
                  <a:pt x="940053" y="279400"/>
                </a:lnTo>
                <a:lnTo>
                  <a:pt x="1047369" y="279400"/>
                </a:lnTo>
                <a:lnTo>
                  <a:pt x="910209" y="419100"/>
                </a:lnTo>
                <a:lnTo>
                  <a:pt x="724026" y="279400"/>
                </a:lnTo>
                <a:lnTo>
                  <a:pt x="831341" y="279400"/>
                </a:lnTo>
                <a:lnTo>
                  <a:pt x="812406" y="235164"/>
                </a:lnTo>
                <a:lnTo>
                  <a:pt x="788820" y="193930"/>
                </a:lnTo>
                <a:lnTo>
                  <a:pt x="760951" y="155952"/>
                </a:lnTo>
                <a:lnTo>
                  <a:pt x="729167" y="121486"/>
                </a:lnTo>
                <a:lnTo>
                  <a:pt x="693837" y="90787"/>
                </a:lnTo>
                <a:lnTo>
                  <a:pt x="655328" y="64110"/>
                </a:lnTo>
                <a:lnTo>
                  <a:pt x="614009" y="41711"/>
                </a:lnTo>
                <a:lnTo>
                  <a:pt x="570247" y="23845"/>
                </a:lnTo>
                <a:lnTo>
                  <a:pt x="524411" y="10768"/>
                </a:lnTo>
                <a:lnTo>
                  <a:pt x="476869" y="2734"/>
                </a:lnTo>
                <a:lnTo>
                  <a:pt x="427989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8CCEC22E-5DC8-415E-B5FD-F49C13973E01}"/>
              </a:ext>
            </a:extLst>
          </p:cNvPr>
          <p:cNvSpPr/>
          <p:nvPr/>
        </p:nvSpPr>
        <p:spPr>
          <a:xfrm>
            <a:off x="5105400" y="3893820"/>
            <a:ext cx="4208780" cy="381000"/>
          </a:xfrm>
          <a:custGeom>
            <a:avLst/>
            <a:gdLst/>
            <a:ahLst/>
            <a:cxnLst/>
            <a:rect l="l" t="t" r="r" b="b"/>
            <a:pathLst>
              <a:path w="4208780" h="381000">
                <a:moveTo>
                  <a:pt x="4208780" y="0"/>
                </a:moveTo>
                <a:lnTo>
                  <a:pt x="4186827" y="66449"/>
                </a:lnTo>
                <a:lnTo>
                  <a:pt x="4160872" y="96124"/>
                </a:lnTo>
                <a:lnTo>
                  <a:pt x="4126254" y="122714"/>
                </a:lnTo>
                <a:lnTo>
                  <a:pt x="4083961" y="145678"/>
                </a:lnTo>
                <a:lnTo>
                  <a:pt x="4034987" y="164479"/>
                </a:lnTo>
                <a:lnTo>
                  <a:pt x="3980321" y="178575"/>
                </a:lnTo>
                <a:lnTo>
                  <a:pt x="3920955" y="187429"/>
                </a:lnTo>
                <a:lnTo>
                  <a:pt x="3857879" y="190499"/>
                </a:lnTo>
                <a:lnTo>
                  <a:pt x="2455291" y="190499"/>
                </a:lnTo>
                <a:lnTo>
                  <a:pt x="2392214" y="193570"/>
                </a:lnTo>
                <a:lnTo>
                  <a:pt x="2332848" y="202424"/>
                </a:lnTo>
                <a:lnTo>
                  <a:pt x="2278182" y="216520"/>
                </a:lnTo>
                <a:lnTo>
                  <a:pt x="2229208" y="235321"/>
                </a:lnTo>
                <a:lnTo>
                  <a:pt x="2186915" y="258285"/>
                </a:lnTo>
                <a:lnTo>
                  <a:pt x="2152297" y="284875"/>
                </a:lnTo>
                <a:lnTo>
                  <a:pt x="2126342" y="314550"/>
                </a:lnTo>
                <a:lnTo>
                  <a:pt x="2104390" y="380999"/>
                </a:lnTo>
                <a:lnTo>
                  <a:pt x="2098736" y="346771"/>
                </a:lnTo>
                <a:lnTo>
                  <a:pt x="2056482" y="284875"/>
                </a:lnTo>
                <a:lnTo>
                  <a:pt x="2021864" y="258285"/>
                </a:lnTo>
                <a:lnTo>
                  <a:pt x="1979571" y="235321"/>
                </a:lnTo>
                <a:lnTo>
                  <a:pt x="1930597" y="216520"/>
                </a:lnTo>
                <a:lnTo>
                  <a:pt x="1875931" y="202424"/>
                </a:lnTo>
                <a:lnTo>
                  <a:pt x="1816565" y="193570"/>
                </a:lnTo>
                <a:lnTo>
                  <a:pt x="1753489" y="190499"/>
                </a:lnTo>
                <a:lnTo>
                  <a:pt x="350900" y="190499"/>
                </a:lnTo>
                <a:lnTo>
                  <a:pt x="287824" y="187429"/>
                </a:lnTo>
                <a:lnTo>
                  <a:pt x="228458" y="178575"/>
                </a:lnTo>
                <a:lnTo>
                  <a:pt x="173792" y="164479"/>
                </a:lnTo>
                <a:lnTo>
                  <a:pt x="124818" y="145678"/>
                </a:lnTo>
                <a:lnTo>
                  <a:pt x="82525" y="122714"/>
                </a:lnTo>
                <a:lnTo>
                  <a:pt x="47907" y="96124"/>
                </a:lnTo>
                <a:lnTo>
                  <a:pt x="21952" y="66449"/>
                </a:lnTo>
                <a:lnTo>
                  <a:pt x="5653" y="34228"/>
                </a:lnTo>
                <a:lnTo>
                  <a:pt x="0" y="0"/>
                </a:lnTo>
              </a:path>
            </a:pathLst>
          </a:custGeom>
          <a:ln w="1016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434ED8A4-61BB-4B04-B314-C9038FD5D188}"/>
              </a:ext>
            </a:extLst>
          </p:cNvPr>
          <p:cNvSpPr txBox="1"/>
          <p:nvPr/>
        </p:nvSpPr>
        <p:spPr>
          <a:xfrm>
            <a:off x="9398132" y="3057032"/>
            <a:ext cx="1867155" cy="610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 de  reconexión  </a:t>
            </a:r>
            <a:r>
              <a:rPr sz="1400" spc="-1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S/10.00 </a:t>
            </a:r>
            <a:r>
              <a:rPr sz="14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sz="1400" spc="-6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IGV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1440"/>
              </a:lnSpc>
            </a:pPr>
            <a:r>
              <a:rPr sz="1400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sz="1400" spc="-90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94CC6062-F6B8-45B1-8C5B-BC07FF49D1C7}"/>
              </a:ext>
            </a:extLst>
          </p:cNvPr>
          <p:cNvSpPr/>
          <p:nvPr/>
        </p:nvSpPr>
        <p:spPr>
          <a:xfrm>
            <a:off x="8077200" y="2827020"/>
            <a:ext cx="1155700" cy="106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7A2FFC6F-A6D8-4A4F-B011-8250D727735F}"/>
              </a:ext>
            </a:extLst>
          </p:cNvPr>
          <p:cNvSpPr/>
          <p:nvPr/>
        </p:nvSpPr>
        <p:spPr>
          <a:xfrm>
            <a:off x="7416800" y="3469640"/>
            <a:ext cx="431800" cy="39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97744531-9C28-4093-8D55-BFE18FB644B7}"/>
              </a:ext>
            </a:extLst>
          </p:cNvPr>
          <p:cNvSpPr/>
          <p:nvPr/>
        </p:nvSpPr>
        <p:spPr>
          <a:xfrm>
            <a:off x="7416800" y="3436620"/>
            <a:ext cx="495300" cy="457200"/>
          </a:xfrm>
          <a:custGeom>
            <a:avLst/>
            <a:gdLst/>
            <a:ahLst/>
            <a:cxnLst/>
            <a:rect l="l" t="t" r="r" b="b"/>
            <a:pathLst>
              <a:path w="495300" h="457200">
                <a:moveTo>
                  <a:pt x="0" y="228599"/>
                </a:moveTo>
                <a:lnTo>
                  <a:pt x="5031" y="182533"/>
                </a:lnTo>
                <a:lnTo>
                  <a:pt x="19460" y="139624"/>
                </a:lnTo>
                <a:lnTo>
                  <a:pt x="42293" y="100793"/>
                </a:lnTo>
                <a:lnTo>
                  <a:pt x="72532" y="66960"/>
                </a:lnTo>
                <a:lnTo>
                  <a:pt x="109184" y="39045"/>
                </a:lnTo>
                <a:lnTo>
                  <a:pt x="151251" y="17966"/>
                </a:lnTo>
                <a:lnTo>
                  <a:pt x="197738" y="4644"/>
                </a:lnTo>
                <a:lnTo>
                  <a:pt x="247650" y="0"/>
                </a:lnTo>
                <a:lnTo>
                  <a:pt x="297561" y="4644"/>
                </a:lnTo>
                <a:lnTo>
                  <a:pt x="344048" y="17966"/>
                </a:lnTo>
                <a:lnTo>
                  <a:pt x="386115" y="39045"/>
                </a:lnTo>
                <a:lnTo>
                  <a:pt x="422767" y="66960"/>
                </a:lnTo>
                <a:lnTo>
                  <a:pt x="453006" y="100793"/>
                </a:lnTo>
                <a:lnTo>
                  <a:pt x="475839" y="139624"/>
                </a:lnTo>
                <a:lnTo>
                  <a:pt x="490268" y="182533"/>
                </a:lnTo>
                <a:lnTo>
                  <a:pt x="495300" y="228599"/>
                </a:lnTo>
                <a:lnTo>
                  <a:pt x="490268" y="274666"/>
                </a:lnTo>
                <a:lnTo>
                  <a:pt x="475839" y="317575"/>
                </a:lnTo>
                <a:lnTo>
                  <a:pt x="453006" y="356406"/>
                </a:lnTo>
                <a:lnTo>
                  <a:pt x="422767" y="390239"/>
                </a:lnTo>
                <a:lnTo>
                  <a:pt x="386115" y="418154"/>
                </a:lnTo>
                <a:lnTo>
                  <a:pt x="344048" y="439233"/>
                </a:lnTo>
                <a:lnTo>
                  <a:pt x="297561" y="452555"/>
                </a:lnTo>
                <a:lnTo>
                  <a:pt x="247650" y="457199"/>
                </a:lnTo>
                <a:lnTo>
                  <a:pt x="197738" y="452555"/>
                </a:lnTo>
                <a:lnTo>
                  <a:pt x="151251" y="439233"/>
                </a:lnTo>
                <a:lnTo>
                  <a:pt x="109184" y="418154"/>
                </a:lnTo>
                <a:lnTo>
                  <a:pt x="72532" y="390239"/>
                </a:lnTo>
                <a:lnTo>
                  <a:pt x="42293" y="356406"/>
                </a:lnTo>
                <a:lnTo>
                  <a:pt x="19460" y="317575"/>
                </a:lnTo>
                <a:lnTo>
                  <a:pt x="5031" y="274666"/>
                </a:lnTo>
                <a:lnTo>
                  <a:pt x="0" y="228599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28FE5760-96B0-4E57-9AFD-24958B8EA4C8}"/>
              </a:ext>
            </a:extLst>
          </p:cNvPr>
          <p:cNvSpPr/>
          <p:nvPr/>
        </p:nvSpPr>
        <p:spPr>
          <a:xfrm>
            <a:off x="6560819" y="3309620"/>
            <a:ext cx="574040" cy="530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E7F7892D-3080-44C3-8D59-FD295295AADE}"/>
              </a:ext>
            </a:extLst>
          </p:cNvPr>
          <p:cNvSpPr/>
          <p:nvPr/>
        </p:nvSpPr>
        <p:spPr>
          <a:xfrm>
            <a:off x="6525259" y="3284220"/>
            <a:ext cx="660400" cy="609600"/>
          </a:xfrm>
          <a:custGeom>
            <a:avLst/>
            <a:gdLst/>
            <a:ahLst/>
            <a:cxnLst/>
            <a:rect l="l" t="t" r="r" b="b"/>
            <a:pathLst>
              <a:path w="660400" h="609600">
                <a:moveTo>
                  <a:pt x="0" y="304799"/>
                </a:moveTo>
                <a:lnTo>
                  <a:pt x="3580" y="259772"/>
                </a:lnTo>
                <a:lnTo>
                  <a:pt x="13979" y="216792"/>
                </a:lnTo>
                <a:lnTo>
                  <a:pt x="30688" y="176330"/>
                </a:lnTo>
                <a:lnTo>
                  <a:pt x="53195" y="138860"/>
                </a:lnTo>
                <a:lnTo>
                  <a:pt x="80989" y="104853"/>
                </a:lnTo>
                <a:lnTo>
                  <a:pt x="113561" y="74783"/>
                </a:lnTo>
                <a:lnTo>
                  <a:pt x="150399" y="49120"/>
                </a:lnTo>
                <a:lnTo>
                  <a:pt x="190992" y="28338"/>
                </a:lnTo>
                <a:lnTo>
                  <a:pt x="234831" y="12909"/>
                </a:lnTo>
                <a:lnTo>
                  <a:pt x="281403" y="3306"/>
                </a:lnTo>
                <a:lnTo>
                  <a:pt x="330200" y="0"/>
                </a:lnTo>
                <a:lnTo>
                  <a:pt x="378996" y="3306"/>
                </a:lnTo>
                <a:lnTo>
                  <a:pt x="425568" y="12909"/>
                </a:lnTo>
                <a:lnTo>
                  <a:pt x="469407" y="28338"/>
                </a:lnTo>
                <a:lnTo>
                  <a:pt x="510000" y="49120"/>
                </a:lnTo>
                <a:lnTo>
                  <a:pt x="546838" y="74783"/>
                </a:lnTo>
                <a:lnTo>
                  <a:pt x="579410" y="104853"/>
                </a:lnTo>
                <a:lnTo>
                  <a:pt x="607204" y="138860"/>
                </a:lnTo>
                <a:lnTo>
                  <a:pt x="629711" y="176330"/>
                </a:lnTo>
                <a:lnTo>
                  <a:pt x="646420" y="216792"/>
                </a:lnTo>
                <a:lnTo>
                  <a:pt x="656819" y="259772"/>
                </a:lnTo>
                <a:lnTo>
                  <a:pt x="660400" y="304799"/>
                </a:lnTo>
                <a:lnTo>
                  <a:pt x="656819" y="349827"/>
                </a:lnTo>
                <a:lnTo>
                  <a:pt x="646420" y="392807"/>
                </a:lnTo>
                <a:lnTo>
                  <a:pt x="629711" y="433269"/>
                </a:lnTo>
                <a:lnTo>
                  <a:pt x="607204" y="470739"/>
                </a:lnTo>
                <a:lnTo>
                  <a:pt x="579410" y="504746"/>
                </a:lnTo>
                <a:lnTo>
                  <a:pt x="546838" y="534816"/>
                </a:lnTo>
                <a:lnTo>
                  <a:pt x="510000" y="560479"/>
                </a:lnTo>
                <a:lnTo>
                  <a:pt x="469407" y="581261"/>
                </a:lnTo>
                <a:lnTo>
                  <a:pt x="425568" y="596690"/>
                </a:lnTo>
                <a:lnTo>
                  <a:pt x="378996" y="606293"/>
                </a:lnTo>
                <a:lnTo>
                  <a:pt x="330200" y="609599"/>
                </a:lnTo>
                <a:lnTo>
                  <a:pt x="281403" y="606293"/>
                </a:lnTo>
                <a:lnTo>
                  <a:pt x="234831" y="596690"/>
                </a:lnTo>
                <a:lnTo>
                  <a:pt x="190992" y="581261"/>
                </a:lnTo>
                <a:lnTo>
                  <a:pt x="150399" y="560479"/>
                </a:lnTo>
                <a:lnTo>
                  <a:pt x="113561" y="534816"/>
                </a:lnTo>
                <a:lnTo>
                  <a:pt x="80989" y="504746"/>
                </a:lnTo>
                <a:lnTo>
                  <a:pt x="53195" y="470739"/>
                </a:lnTo>
                <a:lnTo>
                  <a:pt x="30688" y="433269"/>
                </a:lnTo>
                <a:lnTo>
                  <a:pt x="13979" y="392807"/>
                </a:lnTo>
                <a:lnTo>
                  <a:pt x="3580" y="349827"/>
                </a:lnTo>
                <a:lnTo>
                  <a:pt x="0" y="304799"/>
                </a:lnTo>
                <a:close/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50AC59E-94CA-4491-A931-9BD64F558984}"/>
              </a:ext>
            </a:extLst>
          </p:cNvPr>
          <p:cNvSpPr/>
          <p:nvPr/>
        </p:nvSpPr>
        <p:spPr>
          <a:xfrm>
            <a:off x="1541779" y="2428239"/>
            <a:ext cx="1008380" cy="876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929A5998-1BBF-4E86-B791-AA5DC2F0AE4F}"/>
              </a:ext>
            </a:extLst>
          </p:cNvPr>
          <p:cNvSpPr/>
          <p:nvPr/>
        </p:nvSpPr>
        <p:spPr>
          <a:xfrm>
            <a:off x="1541779" y="3261359"/>
            <a:ext cx="1008380" cy="538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407AF776-B336-478E-BD05-54D2BE762326}"/>
              </a:ext>
            </a:extLst>
          </p:cNvPr>
          <p:cNvSpPr/>
          <p:nvPr/>
        </p:nvSpPr>
        <p:spPr>
          <a:xfrm>
            <a:off x="1768601" y="2949194"/>
            <a:ext cx="564896" cy="386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B3D34E34-2D29-4CF9-AE67-A5F88364DDC3}"/>
              </a:ext>
            </a:extLst>
          </p:cNvPr>
          <p:cNvSpPr/>
          <p:nvPr/>
        </p:nvSpPr>
        <p:spPr>
          <a:xfrm>
            <a:off x="8077200" y="271779"/>
            <a:ext cx="3782059" cy="2095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0DC0BD91-3C84-4BC0-895F-68E5B6E1D500}"/>
              </a:ext>
            </a:extLst>
          </p:cNvPr>
          <p:cNvSpPr/>
          <p:nvPr/>
        </p:nvSpPr>
        <p:spPr>
          <a:xfrm>
            <a:off x="1272539" y="1236980"/>
            <a:ext cx="302259" cy="309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D17FCFC9-77BD-4F15-9F62-E33F324B2F28}"/>
              </a:ext>
            </a:extLst>
          </p:cNvPr>
          <p:cNvSpPr txBox="1"/>
          <p:nvPr/>
        </p:nvSpPr>
        <p:spPr>
          <a:xfrm>
            <a:off x="1784604" y="1222628"/>
            <a:ext cx="563219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 para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recibos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sz="2000" spc="-8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i="1" dirty="0">
                <a:solidFill>
                  <a:srgbClr val="8AC5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</a:t>
            </a:r>
            <a:r>
              <a:rPr sz="2000" b="1" dirty="0">
                <a:solidFill>
                  <a:srgbClr val="8AC5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8E855C7C-C5AB-4439-8284-A3552492FF48}"/>
              </a:ext>
            </a:extLst>
          </p:cNvPr>
          <p:cNvSpPr txBox="1"/>
          <p:nvPr/>
        </p:nvSpPr>
        <p:spPr>
          <a:xfrm>
            <a:off x="1104900" y="4014272"/>
            <a:ext cx="9599930" cy="2377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0395" marR="8018145" indent="-327660">
              <a:lnSpc>
                <a:spcPct val="100000"/>
              </a:lnSpc>
            </a:pPr>
            <a:r>
              <a:rPr sz="11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sz="11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valida, imprime</a:t>
            </a:r>
            <a:r>
              <a:rPr sz="1100" b="1" spc="-12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b="1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 </a:t>
            </a:r>
            <a:r>
              <a:rPr sz="1100" b="1" spc="-5" dirty="0">
                <a:solidFill>
                  <a:srgbClr val="00539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distribuye</a:t>
            </a:r>
            <a:endParaRPr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276090">
              <a:lnSpc>
                <a:spcPct val="100000"/>
              </a:lnSpc>
              <a:spcBef>
                <a:spcPts val="725"/>
              </a:spcBef>
            </a:pPr>
            <a:r>
              <a:rPr sz="12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 interés (se </a:t>
            </a:r>
            <a:r>
              <a:rPr sz="1200"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 </a:t>
            </a:r>
            <a:r>
              <a:rPr sz="12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</a:t>
            </a:r>
            <a:r>
              <a:rPr sz="1200"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</a:t>
            </a:r>
            <a:r>
              <a:rPr sz="1200" b="1" spc="-5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recibo)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380"/>
              </a:lnSpc>
            </a:pPr>
            <a:r>
              <a:rPr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</a:t>
            </a:r>
            <a:r>
              <a:rPr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</a:t>
            </a:r>
            <a:r>
              <a:rPr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cronograma semestral </a:t>
            </a:r>
            <a:r>
              <a:rPr spc="-2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 </a:t>
            </a:r>
            <a:r>
              <a:rPr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establecido </a:t>
            </a:r>
            <a:r>
              <a:rPr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fechas </a:t>
            </a:r>
            <a:r>
              <a:rPr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vencimiento,</a:t>
            </a:r>
            <a:r>
              <a:rPr spc="22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considerando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8890" algn="ctr">
              <a:lnSpc>
                <a:spcPts val="2860"/>
              </a:lnSpc>
            </a:pPr>
            <a:r>
              <a:rPr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feriados </a:t>
            </a:r>
            <a:r>
              <a:rPr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fines de </a:t>
            </a:r>
            <a:r>
              <a:rPr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semana.  </a:t>
            </a:r>
            <a:r>
              <a:rPr sz="20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sz="2000" b="1" i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fechas reales pueden</a:t>
            </a:r>
            <a:r>
              <a:rPr sz="2000" b="1" i="1" spc="3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i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moverse.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1430" algn="ctr">
              <a:lnSpc>
                <a:spcPct val="100000"/>
              </a:lnSpc>
              <a:spcBef>
                <a:spcPts val="1795"/>
              </a:spcBef>
            </a:pPr>
            <a:r>
              <a:rPr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“El </a:t>
            </a:r>
            <a:r>
              <a:rPr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debe </a:t>
            </a:r>
            <a:r>
              <a:rPr b="1" spc="-1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efectuarse </a:t>
            </a:r>
            <a:r>
              <a:rPr b="1" spc="-2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</a:t>
            </a:r>
            <a:r>
              <a:rPr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máximo </a:t>
            </a:r>
            <a:r>
              <a:rPr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mismo día </a:t>
            </a:r>
            <a:r>
              <a:rPr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  <a:r>
              <a:rPr b="1" spc="9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vencimiento”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2065" algn="ctr">
              <a:lnSpc>
                <a:spcPct val="100000"/>
              </a:lnSpc>
              <a:spcBef>
                <a:spcPts val="885"/>
              </a:spcBef>
            </a:pPr>
            <a:r>
              <a:rPr sz="1200" b="1" i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Restringido, </a:t>
            </a:r>
            <a:r>
              <a:rPr sz="12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sz="1200" b="1" i="1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</a:t>
            </a:r>
            <a:r>
              <a:rPr sz="1200" b="1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acuerdos </a:t>
            </a:r>
            <a:r>
              <a:rPr sz="12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1200" b="1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pago, </a:t>
            </a:r>
            <a:r>
              <a:rPr sz="12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sz="1200" b="1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OBLIGACIÓN </a:t>
            </a:r>
            <a:r>
              <a:rPr sz="1200" b="1" i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contractual </a:t>
            </a:r>
            <a:r>
              <a:rPr sz="1200" b="1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pagar </a:t>
            </a:r>
            <a:r>
              <a:rPr sz="1200" b="1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200" b="1" i="1" spc="8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b="1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tiempo.</a:t>
            </a:r>
            <a:endParaRPr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8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890A8-3B9F-47AF-A275-3451FE7AEC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Cobranzas_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07C7AF-CFDE-42E2-B147-9D55C644E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14</a:t>
            </a:fld>
            <a:endParaRPr lang="es-PE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C427F89-4809-4FCD-8430-2F52652D31A6}"/>
              </a:ext>
            </a:extLst>
          </p:cNvPr>
          <p:cNvSpPr/>
          <p:nvPr/>
        </p:nvSpPr>
        <p:spPr>
          <a:xfrm>
            <a:off x="9646015" y="3341234"/>
            <a:ext cx="2065020" cy="2810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F9B41A-24DC-4908-B9D7-571E535BB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" t="15102" r="6251" b="14495"/>
          <a:stretch/>
        </p:blipFill>
        <p:spPr>
          <a:xfrm>
            <a:off x="896986" y="2214519"/>
            <a:ext cx="8559800" cy="393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7DC1BA9-4E15-4C40-A1C1-619B6D50F7CF}"/>
              </a:ext>
            </a:extLst>
          </p:cNvPr>
          <p:cNvSpPr/>
          <p:nvPr/>
        </p:nvSpPr>
        <p:spPr>
          <a:xfrm>
            <a:off x="896986" y="2422935"/>
            <a:ext cx="1244600" cy="55358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sz="12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F8A0625-6DF3-4A89-A19A-1C1D89614163}"/>
              </a:ext>
            </a:extLst>
          </p:cNvPr>
          <p:cNvSpPr/>
          <p:nvPr/>
        </p:nvSpPr>
        <p:spPr>
          <a:xfrm>
            <a:off x="4664124" y="3032081"/>
            <a:ext cx="754062" cy="18573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sz="12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6FFA85C-6856-4C88-8837-38E28FA9106C}"/>
              </a:ext>
            </a:extLst>
          </p:cNvPr>
          <p:cNvSpPr/>
          <p:nvPr/>
        </p:nvSpPr>
        <p:spPr>
          <a:xfrm>
            <a:off x="4164062" y="3624219"/>
            <a:ext cx="2254249" cy="38417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sz="12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BF99781-C143-4272-8061-271AAB7ED302}"/>
              </a:ext>
            </a:extLst>
          </p:cNvPr>
          <p:cNvSpPr/>
          <p:nvPr/>
        </p:nvSpPr>
        <p:spPr>
          <a:xfrm>
            <a:off x="1036686" y="4633663"/>
            <a:ext cx="1692275" cy="384176"/>
          </a:xfrm>
          <a:prstGeom prst="roundRect">
            <a:avLst>
              <a:gd name="adj" fmla="val 922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sz="12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2CF8ABE-0306-43BF-B5D6-12133EAB9A9A}"/>
              </a:ext>
            </a:extLst>
          </p:cNvPr>
          <p:cNvSpPr/>
          <p:nvPr/>
        </p:nvSpPr>
        <p:spPr>
          <a:xfrm>
            <a:off x="2811511" y="5491119"/>
            <a:ext cx="2397125" cy="196850"/>
          </a:xfrm>
          <a:prstGeom prst="roundRect">
            <a:avLst>
              <a:gd name="adj" fmla="val 922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sz="12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DFAE63A-E1FF-42EE-8AF6-E01FE9D81523}"/>
              </a:ext>
            </a:extLst>
          </p:cNvPr>
          <p:cNvSpPr/>
          <p:nvPr/>
        </p:nvSpPr>
        <p:spPr>
          <a:xfrm>
            <a:off x="2141586" y="2214519"/>
            <a:ext cx="342900" cy="3683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BC5C9A8-C954-4C43-B666-846B3C9F3D53}"/>
              </a:ext>
            </a:extLst>
          </p:cNvPr>
          <p:cNvSpPr/>
          <p:nvPr/>
        </p:nvSpPr>
        <p:spPr>
          <a:xfrm>
            <a:off x="5418186" y="2709819"/>
            <a:ext cx="342900" cy="3683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F9A6EA4-431B-4A37-96B7-A5D08B8D28FF}"/>
              </a:ext>
            </a:extLst>
          </p:cNvPr>
          <p:cNvSpPr/>
          <p:nvPr/>
        </p:nvSpPr>
        <p:spPr>
          <a:xfrm>
            <a:off x="6418311" y="3440069"/>
            <a:ext cx="342900" cy="3683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3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EA6B5A2-ECFA-4CD2-A84A-B38DE7EDF691}"/>
              </a:ext>
            </a:extLst>
          </p:cNvPr>
          <p:cNvSpPr/>
          <p:nvPr/>
        </p:nvSpPr>
        <p:spPr>
          <a:xfrm>
            <a:off x="2617201" y="4265363"/>
            <a:ext cx="342900" cy="3683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4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0C1D402-9F96-48E9-B554-ED77288D75DB}"/>
              </a:ext>
            </a:extLst>
          </p:cNvPr>
          <p:cNvSpPr/>
          <p:nvPr/>
        </p:nvSpPr>
        <p:spPr>
          <a:xfrm>
            <a:off x="5246736" y="5418095"/>
            <a:ext cx="342900" cy="3683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</a:t>
            </a: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10E8E34C-BCC1-44CF-9648-4982D704F0E7}"/>
              </a:ext>
            </a:extLst>
          </p:cNvPr>
          <p:cNvSpPr txBox="1"/>
          <p:nvPr/>
        </p:nvSpPr>
        <p:spPr>
          <a:xfrm>
            <a:off x="1349619" y="1476371"/>
            <a:ext cx="81114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Dónde</a:t>
            </a:r>
            <a:r>
              <a:rPr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ubico</a:t>
            </a:r>
            <a:r>
              <a:rPr sz="2400" spc="-10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sz="2400" spc="-1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fechas </a:t>
            </a:r>
            <a:r>
              <a:rPr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vencimiento de los recibos</a:t>
            </a:r>
            <a:r>
              <a:rPr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 descr="Resultado de imagen para check png">
            <a:extLst>
              <a:ext uri="{FF2B5EF4-FFF2-40B4-BE49-F238E27FC236}">
                <a16:creationId xmlns:a16="http://schemas.microsoft.com/office/drawing/2014/main" id="{F2A666A4-C969-4097-BC29-755F5629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09" y="1450189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Bocadillo: rectángulo con esquinas redondeadas 19">
            <a:extLst>
              <a:ext uri="{FF2B5EF4-FFF2-40B4-BE49-F238E27FC236}">
                <a16:creationId xmlns:a16="http://schemas.microsoft.com/office/drawing/2014/main" id="{BAEBA69C-025F-42B3-AC24-825A338B4CFA}"/>
              </a:ext>
            </a:extLst>
          </p:cNvPr>
          <p:cNvSpPr/>
          <p:nvPr/>
        </p:nvSpPr>
        <p:spPr>
          <a:xfrm>
            <a:off x="9646015" y="1476371"/>
            <a:ext cx="1862362" cy="1648578"/>
          </a:xfrm>
          <a:prstGeom prst="wedgeRoundRectCallout">
            <a:avLst>
              <a:gd name="adj1" fmla="val 16342"/>
              <a:gd name="adj2" fmla="val 656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Recuerda brindarle la fecha exacta que figura en el </a:t>
            </a:r>
            <a:r>
              <a:rPr lang="es-PE" dirty="0" err="1">
                <a:latin typeface="Arial" panose="020B0604020202020204" pitchFamily="34" charset="0"/>
                <a:cs typeface="Arial" panose="020B0604020202020204" pitchFamily="34" charset="0"/>
              </a:rPr>
              <a:t>excell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11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B5134-0F71-4683-8216-BB0D344778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Cobranzas_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DC033BB-DEDD-4D90-A4BD-60D3E541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15</a:t>
            </a:fld>
            <a:endParaRPr lang="es-PE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4125B21-73B3-4F8A-BC67-9437514637C7}"/>
              </a:ext>
            </a:extLst>
          </p:cNvPr>
          <p:cNvSpPr/>
          <p:nvPr/>
        </p:nvSpPr>
        <p:spPr>
          <a:xfrm>
            <a:off x="137523" y="3241992"/>
            <a:ext cx="3411220" cy="3411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7B0752-03F7-46FF-9929-41E2BF3B8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" t="24772" r="33161" b="2863"/>
          <a:stretch/>
        </p:blipFill>
        <p:spPr>
          <a:xfrm>
            <a:off x="3701303" y="2178424"/>
            <a:ext cx="7859806" cy="3923963"/>
          </a:xfrm>
          <a:prstGeom prst="roundRect">
            <a:avLst>
              <a:gd name="adj" fmla="val 6729"/>
            </a:avLst>
          </a:prstGeom>
          <a:ln>
            <a:solidFill>
              <a:srgbClr val="0070C0"/>
            </a:solidFill>
          </a:ln>
        </p:spPr>
      </p:pic>
      <p:sp>
        <p:nvSpPr>
          <p:cNvPr id="6" name="object 22">
            <a:extLst>
              <a:ext uri="{FF2B5EF4-FFF2-40B4-BE49-F238E27FC236}">
                <a16:creationId xmlns:a16="http://schemas.microsoft.com/office/drawing/2014/main" id="{A8AEA9E0-D9E7-4235-B583-698F5A6C8DC9}"/>
              </a:ext>
            </a:extLst>
          </p:cNvPr>
          <p:cNvSpPr txBox="1"/>
          <p:nvPr/>
        </p:nvSpPr>
        <p:spPr>
          <a:xfrm>
            <a:off x="4140601" y="1468739"/>
            <a:ext cx="81114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Dónde</a:t>
            </a:r>
            <a:r>
              <a:rPr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ubico</a:t>
            </a:r>
            <a:r>
              <a:rPr sz="2400" spc="-10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PE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formas y lugares de pago</a:t>
            </a:r>
            <a:r>
              <a:rPr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Resultado de imagen para check png">
            <a:extLst>
              <a:ext uri="{FF2B5EF4-FFF2-40B4-BE49-F238E27FC236}">
                <a16:creationId xmlns:a16="http://schemas.microsoft.com/office/drawing/2014/main" id="{8D7F4E50-26C3-4584-9A61-55F1263A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91" y="1442557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ocadillo: rectángulo con esquinas redondeadas 7">
            <a:extLst>
              <a:ext uri="{FF2B5EF4-FFF2-40B4-BE49-F238E27FC236}">
                <a16:creationId xmlns:a16="http://schemas.microsoft.com/office/drawing/2014/main" id="{3AF43E55-772C-4B9C-8A07-63BFC20168D9}"/>
              </a:ext>
            </a:extLst>
          </p:cNvPr>
          <p:cNvSpPr/>
          <p:nvPr/>
        </p:nvSpPr>
        <p:spPr>
          <a:xfrm>
            <a:off x="592031" y="1866167"/>
            <a:ext cx="2502204" cy="1537225"/>
          </a:xfrm>
          <a:prstGeom prst="wedgeRoundRectCallout">
            <a:avLst>
              <a:gd name="adj1" fmla="val -24501"/>
              <a:gd name="adj2" fmla="val 700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Siempre brinda esta información al cliente para darle las mejores facilidades cuando deba pagar su recibo.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D90E800-D77E-464D-9979-B60995864B1D}"/>
              </a:ext>
            </a:extLst>
          </p:cNvPr>
          <p:cNvSpPr/>
          <p:nvPr/>
        </p:nvSpPr>
        <p:spPr>
          <a:xfrm>
            <a:off x="8553450" y="2433639"/>
            <a:ext cx="993962" cy="20002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sz="12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8EA87E8-6CC5-4593-ADB9-39E0B909B99A}"/>
              </a:ext>
            </a:extLst>
          </p:cNvPr>
          <p:cNvSpPr/>
          <p:nvPr/>
        </p:nvSpPr>
        <p:spPr>
          <a:xfrm>
            <a:off x="9528522" y="2093286"/>
            <a:ext cx="342900" cy="3683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1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DAE1655-08F5-4452-A5B7-A3DF5EF90EC5}"/>
              </a:ext>
            </a:extLst>
          </p:cNvPr>
          <p:cNvSpPr/>
          <p:nvPr/>
        </p:nvSpPr>
        <p:spPr>
          <a:xfrm>
            <a:off x="7934325" y="3024307"/>
            <a:ext cx="2881361" cy="37908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sz="12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8765806-5FC3-4440-B2F1-80CB50D2BE1C}"/>
              </a:ext>
            </a:extLst>
          </p:cNvPr>
          <p:cNvSpPr/>
          <p:nvPr/>
        </p:nvSpPr>
        <p:spPr>
          <a:xfrm>
            <a:off x="10815686" y="2702045"/>
            <a:ext cx="342900" cy="3683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2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E2A3835-501F-43ED-A1DA-40CF289BD7BE}"/>
              </a:ext>
            </a:extLst>
          </p:cNvPr>
          <p:cNvSpPr/>
          <p:nvPr/>
        </p:nvSpPr>
        <p:spPr>
          <a:xfrm>
            <a:off x="3890963" y="4633662"/>
            <a:ext cx="2169027" cy="1267075"/>
          </a:xfrm>
          <a:prstGeom prst="roundRect">
            <a:avLst>
              <a:gd name="adj" fmla="val 9229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sz="12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2CEB7E9-D606-48B7-833F-FE6BB97D0F7A}"/>
              </a:ext>
            </a:extLst>
          </p:cNvPr>
          <p:cNvSpPr/>
          <p:nvPr/>
        </p:nvSpPr>
        <p:spPr>
          <a:xfrm>
            <a:off x="5948230" y="4265363"/>
            <a:ext cx="342900" cy="3683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572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E53B8-B36E-4EAD-BA67-71EE3B3C80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Cobranzas_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C4FD64-57BB-4E44-B2D5-CB63AB262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16</a:t>
            </a:fld>
            <a:endParaRPr lang="es-PE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41CC61F-31DC-4F5D-82BA-D146CCD1FF2D}"/>
              </a:ext>
            </a:extLst>
          </p:cNvPr>
          <p:cNvSpPr txBox="1"/>
          <p:nvPr/>
        </p:nvSpPr>
        <p:spPr>
          <a:xfrm>
            <a:off x="4255399" y="1296703"/>
            <a:ext cx="625337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12700" marR="5080">
              <a:lnSpc>
                <a:spcPct val="100000"/>
              </a:lnSpc>
              <a:defRPr sz="2400" spc="-5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¿Cuáles son los bancos que aplican pagos el mismo día y al día siguiente?</a:t>
            </a:r>
          </a:p>
        </p:txBody>
      </p:sp>
      <p:pic>
        <p:nvPicPr>
          <p:cNvPr id="5" name="Picture 2" descr="Resultado de imagen para check png">
            <a:extLst>
              <a:ext uri="{FF2B5EF4-FFF2-40B4-BE49-F238E27FC236}">
                <a16:creationId xmlns:a16="http://schemas.microsoft.com/office/drawing/2014/main" id="{086B2FE1-5009-42FE-B3AF-FDE731BD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753" y="1296703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DF4A6A5-D117-4C19-9AC6-2C6C1501F2E6}"/>
              </a:ext>
            </a:extLst>
          </p:cNvPr>
          <p:cNvSpPr/>
          <p:nvPr/>
        </p:nvSpPr>
        <p:spPr>
          <a:xfrm>
            <a:off x="137523" y="3241992"/>
            <a:ext cx="3411220" cy="3411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B1951C5-1E81-47B3-98BA-378EA7999BDE}"/>
              </a:ext>
            </a:extLst>
          </p:cNvPr>
          <p:cNvSpPr txBox="1"/>
          <p:nvPr/>
        </p:nvSpPr>
        <p:spPr>
          <a:xfrm>
            <a:off x="4255398" y="2240491"/>
            <a:ext cx="7154129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Aplican </a:t>
            </a:r>
            <a:r>
              <a:rPr sz="2000"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pagos </a:t>
            </a:r>
            <a:r>
              <a:rPr sz="20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mismo</a:t>
            </a:r>
            <a:r>
              <a:rPr sz="2000" b="1" spc="-4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día_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aquellos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 realiza </a:t>
            </a:r>
            <a:r>
              <a:rPr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bancos interconectados  </a:t>
            </a:r>
            <a:r>
              <a:rPr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nosotros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visualizarlo </a:t>
            </a:r>
            <a:r>
              <a:rPr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E0937FCF-0803-400A-9D7E-6ECB2ABFA8FE}"/>
              </a:ext>
            </a:extLst>
          </p:cNvPr>
          <p:cNvSpPr txBox="1"/>
          <p:nvPr/>
        </p:nvSpPr>
        <p:spPr>
          <a:xfrm>
            <a:off x="4255398" y="3195182"/>
            <a:ext cx="245245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72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i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</a:t>
            </a:r>
            <a:r>
              <a:rPr sz="1800" i="1" spc="-5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i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Interbank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i="1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Agente Red</a:t>
            </a:r>
            <a:r>
              <a:rPr sz="1800" i="1" spc="-2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51F4B387-DC13-4D69-BE8C-BEB79D687BA0}"/>
              </a:ext>
            </a:extLst>
          </p:cNvPr>
          <p:cNvSpPr txBox="1"/>
          <p:nvPr/>
        </p:nvSpPr>
        <p:spPr>
          <a:xfrm>
            <a:off x="4255398" y="3903652"/>
            <a:ext cx="6744698" cy="246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Aplican </a:t>
            </a:r>
            <a:r>
              <a:rPr sz="2000"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pagos </a:t>
            </a:r>
            <a:r>
              <a:rPr sz="20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</a:t>
            </a:r>
            <a:r>
              <a:rPr sz="2000"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</a:t>
            </a:r>
            <a:r>
              <a:rPr sz="2000" b="1" spc="-9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siguiente_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aquellos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 realiza </a:t>
            </a:r>
            <a:r>
              <a:rPr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otros bancos </a:t>
            </a:r>
            <a:r>
              <a:rPr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 recibidos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Entel </a:t>
            </a:r>
            <a:r>
              <a:rPr sz="16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sz="16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través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un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 diferido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llega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 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 </a:t>
            </a:r>
            <a:r>
              <a:rPr sz="16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vez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día (en la</a:t>
            </a:r>
            <a:r>
              <a:rPr sz="16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noche)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i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Scotiabank.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i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</a:t>
            </a:r>
            <a:r>
              <a:rPr sz="1800" i="1" spc="-6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i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Financiero.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i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</a:t>
            </a:r>
            <a:r>
              <a:rPr sz="1800" i="1" spc="-9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i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i="1" spc="-2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BBVA.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F7EA2C21-28E2-4CBE-9B70-A2B13BCAD7F5}"/>
              </a:ext>
            </a:extLst>
          </p:cNvPr>
          <p:cNvSpPr/>
          <p:nvPr/>
        </p:nvSpPr>
        <p:spPr>
          <a:xfrm>
            <a:off x="592031" y="1720313"/>
            <a:ext cx="2956712" cy="1537225"/>
          </a:xfrm>
          <a:prstGeom prst="wedgeRoundRectCallout">
            <a:avLst>
              <a:gd name="adj1" fmla="val -24501"/>
              <a:gd name="adj2" fmla="val 7006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De igual forma en mi corcho encontraras que agentes recaudadores cobran comisión, recuerda que debemos ayudar al cliente.</a:t>
            </a:r>
            <a:endParaRPr lang="es-PE" sz="1600" i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21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7E6EC-2A34-40E4-A315-477EE02204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Cobranzas_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36F61D1-06BF-4ED9-B78B-5296106D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17</a:t>
            </a:fld>
            <a:endParaRPr lang="es-PE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0865CF2-0889-46B8-BE23-A97255C3D242}"/>
              </a:ext>
            </a:extLst>
          </p:cNvPr>
          <p:cNvSpPr/>
          <p:nvPr/>
        </p:nvSpPr>
        <p:spPr>
          <a:xfrm>
            <a:off x="5745479" y="2639060"/>
            <a:ext cx="2557780" cy="863600"/>
          </a:xfrm>
          <a:custGeom>
            <a:avLst/>
            <a:gdLst/>
            <a:ahLst/>
            <a:cxnLst/>
            <a:rect l="l" t="t" r="r" b="b"/>
            <a:pathLst>
              <a:path w="2557779" h="863600">
                <a:moveTo>
                  <a:pt x="0" y="289051"/>
                </a:moveTo>
                <a:lnTo>
                  <a:pt x="3783" y="242166"/>
                </a:lnTo>
                <a:lnTo>
                  <a:pt x="14736" y="197689"/>
                </a:lnTo>
                <a:lnTo>
                  <a:pt x="32263" y="156215"/>
                </a:lnTo>
                <a:lnTo>
                  <a:pt x="55770" y="118341"/>
                </a:lnTo>
                <a:lnTo>
                  <a:pt x="84661" y="84661"/>
                </a:lnTo>
                <a:lnTo>
                  <a:pt x="118341" y="55770"/>
                </a:lnTo>
                <a:lnTo>
                  <a:pt x="156215" y="32263"/>
                </a:lnTo>
                <a:lnTo>
                  <a:pt x="197689" y="14736"/>
                </a:lnTo>
                <a:lnTo>
                  <a:pt x="242166" y="3783"/>
                </a:lnTo>
                <a:lnTo>
                  <a:pt x="289052" y="0"/>
                </a:lnTo>
                <a:lnTo>
                  <a:pt x="2268728" y="0"/>
                </a:lnTo>
                <a:lnTo>
                  <a:pt x="2315613" y="3783"/>
                </a:lnTo>
                <a:lnTo>
                  <a:pt x="2360090" y="14736"/>
                </a:lnTo>
                <a:lnTo>
                  <a:pt x="2401564" y="32263"/>
                </a:lnTo>
                <a:lnTo>
                  <a:pt x="2439438" y="55770"/>
                </a:lnTo>
                <a:lnTo>
                  <a:pt x="2473118" y="84661"/>
                </a:lnTo>
                <a:lnTo>
                  <a:pt x="2502009" y="118341"/>
                </a:lnTo>
                <a:lnTo>
                  <a:pt x="2525516" y="156215"/>
                </a:lnTo>
                <a:lnTo>
                  <a:pt x="2543043" y="197689"/>
                </a:lnTo>
                <a:lnTo>
                  <a:pt x="2553996" y="242166"/>
                </a:lnTo>
                <a:lnTo>
                  <a:pt x="2557779" y="289051"/>
                </a:lnTo>
                <a:lnTo>
                  <a:pt x="2557779" y="574548"/>
                </a:lnTo>
                <a:lnTo>
                  <a:pt x="2553996" y="621433"/>
                </a:lnTo>
                <a:lnTo>
                  <a:pt x="2543043" y="665910"/>
                </a:lnTo>
                <a:lnTo>
                  <a:pt x="2525516" y="707384"/>
                </a:lnTo>
                <a:lnTo>
                  <a:pt x="2502009" y="745258"/>
                </a:lnTo>
                <a:lnTo>
                  <a:pt x="2473118" y="778938"/>
                </a:lnTo>
                <a:lnTo>
                  <a:pt x="2439438" y="807829"/>
                </a:lnTo>
                <a:lnTo>
                  <a:pt x="2401564" y="831336"/>
                </a:lnTo>
                <a:lnTo>
                  <a:pt x="2360090" y="848863"/>
                </a:lnTo>
                <a:lnTo>
                  <a:pt x="2315613" y="859816"/>
                </a:lnTo>
                <a:lnTo>
                  <a:pt x="2268728" y="863600"/>
                </a:lnTo>
                <a:lnTo>
                  <a:pt x="289052" y="863600"/>
                </a:lnTo>
                <a:lnTo>
                  <a:pt x="242166" y="859816"/>
                </a:lnTo>
                <a:lnTo>
                  <a:pt x="197689" y="848863"/>
                </a:lnTo>
                <a:lnTo>
                  <a:pt x="156215" y="831336"/>
                </a:lnTo>
                <a:lnTo>
                  <a:pt x="118341" y="807829"/>
                </a:lnTo>
                <a:lnTo>
                  <a:pt x="84661" y="778938"/>
                </a:lnTo>
                <a:lnTo>
                  <a:pt x="55770" y="745258"/>
                </a:lnTo>
                <a:lnTo>
                  <a:pt x="32263" y="707384"/>
                </a:lnTo>
                <a:lnTo>
                  <a:pt x="14736" y="665910"/>
                </a:lnTo>
                <a:lnTo>
                  <a:pt x="3783" y="621433"/>
                </a:lnTo>
                <a:lnTo>
                  <a:pt x="0" y="574548"/>
                </a:lnTo>
                <a:lnTo>
                  <a:pt x="0" y="289051"/>
                </a:lnTo>
                <a:close/>
              </a:path>
            </a:pathLst>
          </a:custGeom>
          <a:ln w="1016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A4EFE9E-A84C-4927-9590-B578CE1D02E0}"/>
              </a:ext>
            </a:extLst>
          </p:cNvPr>
          <p:cNvSpPr txBox="1"/>
          <p:nvPr/>
        </p:nvSpPr>
        <p:spPr>
          <a:xfrm>
            <a:off x="3200654" y="2853333"/>
            <a:ext cx="145922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Cierre</a:t>
            </a:r>
            <a:r>
              <a:rPr sz="1400" spc="-6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ctr">
              <a:lnSpc>
                <a:spcPct val="100000"/>
              </a:lnSpc>
            </a:pPr>
            <a:r>
              <a:rPr sz="1400" spc="-4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1400" spc="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</a:t>
            </a: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400" spc="-2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400" spc="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ión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98F9273-F84C-4ACF-BAFB-EC59EB71D02E}"/>
              </a:ext>
            </a:extLst>
          </p:cNvPr>
          <p:cNvSpPr/>
          <p:nvPr/>
        </p:nvSpPr>
        <p:spPr>
          <a:xfrm>
            <a:off x="3020060" y="2639060"/>
            <a:ext cx="1874520" cy="863600"/>
          </a:xfrm>
          <a:custGeom>
            <a:avLst/>
            <a:gdLst/>
            <a:ahLst/>
            <a:cxnLst/>
            <a:rect l="l" t="t" r="r" b="b"/>
            <a:pathLst>
              <a:path w="1874520" h="863600">
                <a:moveTo>
                  <a:pt x="0" y="216535"/>
                </a:moveTo>
                <a:lnTo>
                  <a:pt x="5716" y="166871"/>
                </a:lnTo>
                <a:lnTo>
                  <a:pt x="22000" y="121288"/>
                </a:lnTo>
                <a:lnTo>
                  <a:pt x="47556" y="81084"/>
                </a:lnTo>
                <a:lnTo>
                  <a:pt x="81084" y="47556"/>
                </a:lnTo>
                <a:lnTo>
                  <a:pt x="121288" y="22000"/>
                </a:lnTo>
                <a:lnTo>
                  <a:pt x="166871" y="5716"/>
                </a:lnTo>
                <a:lnTo>
                  <a:pt x="216534" y="0"/>
                </a:lnTo>
                <a:lnTo>
                  <a:pt x="1657985" y="0"/>
                </a:lnTo>
                <a:lnTo>
                  <a:pt x="1707648" y="5716"/>
                </a:lnTo>
                <a:lnTo>
                  <a:pt x="1753231" y="22000"/>
                </a:lnTo>
                <a:lnTo>
                  <a:pt x="1793435" y="47556"/>
                </a:lnTo>
                <a:lnTo>
                  <a:pt x="1826963" y="81084"/>
                </a:lnTo>
                <a:lnTo>
                  <a:pt x="1852519" y="121288"/>
                </a:lnTo>
                <a:lnTo>
                  <a:pt x="1868803" y="166871"/>
                </a:lnTo>
                <a:lnTo>
                  <a:pt x="1874519" y="216535"/>
                </a:lnTo>
                <a:lnTo>
                  <a:pt x="1874519" y="647064"/>
                </a:lnTo>
                <a:lnTo>
                  <a:pt x="1868803" y="696728"/>
                </a:lnTo>
                <a:lnTo>
                  <a:pt x="1852519" y="742311"/>
                </a:lnTo>
                <a:lnTo>
                  <a:pt x="1826963" y="782515"/>
                </a:lnTo>
                <a:lnTo>
                  <a:pt x="1793435" y="816043"/>
                </a:lnTo>
                <a:lnTo>
                  <a:pt x="1753231" y="841599"/>
                </a:lnTo>
                <a:lnTo>
                  <a:pt x="1707648" y="857883"/>
                </a:lnTo>
                <a:lnTo>
                  <a:pt x="1657985" y="863600"/>
                </a:lnTo>
                <a:lnTo>
                  <a:pt x="216534" y="863600"/>
                </a:lnTo>
                <a:lnTo>
                  <a:pt x="166871" y="857883"/>
                </a:lnTo>
                <a:lnTo>
                  <a:pt x="121288" y="841599"/>
                </a:lnTo>
                <a:lnTo>
                  <a:pt x="81084" y="816043"/>
                </a:lnTo>
                <a:lnTo>
                  <a:pt x="47556" y="782515"/>
                </a:lnTo>
                <a:lnTo>
                  <a:pt x="22000" y="742311"/>
                </a:lnTo>
                <a:lnTo>
                  <a:pt x="5716" y="696728"/>
                </a:lnTo>
                <a:lnTo>
                  <a:pt x="0" y="647064"/>
                </a:lnTo>
                <a:lnTo>
                  <a:pt x="0" y="216535"/>
                </a:lnTo>
                <a:close/>
              </a:path>
            </a:pathLst>
          </a:custGeom>
          <a:ln w="1016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C6DD640-D114-4F13-B02D-D1C85384A0CD}"/>
              </a:ext>
            </a:extLst>
          </p:cNvPr>
          <p:cNvSpPr txBox="1"/>
          <p:nvPr/>
        </p:nvSpPr>
        <p:spPr>
          <a:xfrm>
            <a:off x="6019291" y="2809557"/>
            <a:ext cx="2036065" cy="662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</a:pP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Envío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Bancos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base  de</a:t>
            </a:r>
            <a:r>
              <a:rPr sz="1400" spc="-114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4AB61F9E-BBA5-481F-B218-BE755409D69A}"/>
              </a:ext>
            </a:extLst>
          </p:cNvPr>
          <p:cNvSpPr txBox="1"/>
          <p:nvPr/>
        </p:nvSpPr>
        <p:spPr>
          <a:xfrm>
            <a:off x="3570351" y="3589273"/>
            <a:ext cx="3994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</a:t>
            </a:r>
            <a:r>
              <a:rPr sz="1400" b="1" spc="-9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46C33D6-DED9-40AB-8DE2-E3E402B5D4C8}"/>
              </a:ext>
            </a:extLst>
          </p:cNvPr>
          <p:cNvSpPr txBox="1"/>
          <p:nvPr/>
        </p:nvSpPr>
        <p:spPr>
          <a:xfrm>
            <a:off x="5660009" y="3589273"/>
            <a:ext cx="2754630" cy="967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6360" algn="ctr">
              <a:lnSpc>
                <a:spcPct val="100000"/>
              </a:lnSpc>
            </a:pPr>
            <a:r>
              <a:rPr sz="1400" b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Día</a:t>
            </a:r>
            <a:r>
              <a:rPr sz="1400" b="1" spc="-9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114300" algn="l"/>
              </a:tabLst>
            </a:pP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envía último recibo</a:t>
            </a:r>
            <a:r>
              <a:rPr sz="1400" spc="-6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facturado.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14300" algn="l"/>
              </a:tabLst>
            </a:pP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envía saldos pendientes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pagos  de los ciclos</a:t>
            </a:r>
            <a:r>
              <a:rPr sz="1400" spc="-9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anteriores.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CB44FC2-B617-43FF-9F06-3A871FB7C5C4}"/>
              </a:ext>
            </a:extLst>
          </p:cNvPr>
          <p:cNvSpPr txBox="1"/>
          <p:nvPr/>
        </p:nvSpPr>
        <p:spPr>
          <a:xfrm>
            <a:off x="9703751" y="2890975"/>
            <a:ext cx="12807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Pagos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400" spc="-4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efectivo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F5376D93-434F-4E2D-BC1C-FE2E8E76DDF7}"/>
              </a:ext>
            </a:extLst>
          </p:cNvPr>
          <p:cNvSpPr txBox="1"/>
          <p:nvPr/>
        </p:nvSpPr>
        <p:spPr>
          <a:xfrm>
            <a:off x="9242043" y="3817873"/>
            <a:ext cx="192532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 indent="-129539">
              <a:lnSpc>
                <a:spcPct val="100000"/>
              </a:lnSpc>
              <a:buChar char="•"/>
              <a:tabLst>
                <a:tab pos="142875" algn="l"/>
              </a:tabLst>
            </a:pP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N° </a:t>
            </a: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recibo,</a:t>
            </a:r>
            <a:r>
              <a:rPr sz="1400" spc="-8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u="sng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OBLIGATORIO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pago en</a:t>
            </a:r>
            <a:r>
              <a:rPr sz="1400" spc="-9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bancos.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E639BDD-5C99-46C3-9535-BFB97A637C7D}"/>
              </a:ext>
            </a:extLst>
          </p:cNvPr>
          <p:cNvSpPr/>
          <p:nvPr/>
        </p:nvSpPr>
        <p:spPr>
          <a:xfrm>
            <a:off x="9255759" y="2639060"/>
            <a:ext cx="2184400" cy="934719"/>
          </a:xfrm>
          <a:custGeom>
            <a:avLst/>
            <a:gdLst/>
            <a:ahLst/>
            <a:cxnLst/>
            <a:rect l="l" t="t" r="r" b="b"/>
            <a:pathLst>
              <a:path w="2184400" h="934719">
                <a:moveTo>
                  <a:pt x="0" y="257175"/>
                </a:moveTo>
                <a:lnTo>
                  <a:pt x="4145" y="210960"/>
                </a:lnTo>
                <a:lnTo>
                  <a:pt x="16095" y="167457"/>
                </a:lnTo>
                <a:lnTo>
                  <a:pt x="35122" y="127395"/>
                </a:lnTo>
                <a:lnTo>
                  <a:pt x="60500" y="91500"/>
                </a:lnTo>
                <a:lnTo>
                  <a:pt x="91500" y="60500"/>
                </a:lnTo>
                <a:lnTo>
                  <a:pt x="127395" y="35122"/>
                </a:lnTo>
                <a:lnTo>
                  <a:pt x="167457" y="16095"/>
                </a:lnTo>
                <a:lnTo>
                  <a:pt x="210960" y="4145"/>
                </a:lnTo>
                <a:lnTo>
                  <a:pt x="257175" y="0"/>
                </a:lnTo>
                <a:lnTo>
                  <a:pt x="1927225" y="0"/>
                </a:lnTo>
                <a:lnTo>
                  <a:pt x="1973439" y="4145"/>
                </a:lnTo>
                <a:lnTo>
                  <a:pt x="2016942" y="16095"/>
                </a:lnTo>
                <a:lnTo>
                  <a:pt x="2057004" y="35122"/>
                </a:lnTo>
                <a:lnTo>
                  <a:pt x="2092899" y="60500"/>
                </a:lnTo>
                <a:lnTo>
                  <a:pt x="2123899" y="91500"/>
                </a:lnTo>
                <a:lnTo>
                  <a:pt x="2149277" y="127395"/>
                </a:lnTo>
                <a:lnTo>
                  <a:pt x="2168304" y="167457"/>
                </a:lnTo>
                <a:lnTo>
                  <a:pt x="2180254" y="210960"/>
                </a:lnTo>
                <a:lnTo>
                  <a:pt x="2184400" y="257175"/>
                </a:lnTo>
                <a:lnTo>
                  <a:pt x="2184400" y="677544"/>
                </a:lnTo>
                <a:lnTo>
                  <a:pt x="2180254" y="723759"/>
                </a:lnTo>
                <a:lnTo>
                  <a:pt x="2168304" y="767262"/>
                </a:lnTo>
                <a:lnTo>
                  <a:pt x="2149277" y="807324"/>
                </a:lnTo>
                <a:lnTo>
                  <a:pt x="2123899" y="843219"/>
                </a:lnTo>
                <a:lnTo>
                  <a:pt x="2092899" y="874219"/>
                </a:lnTo>
                <a:lnTo>
                  <a:pt x="2057004" y="899597"/>
                </a:lnTo>
                <a:lnTo>
                  <a:pt x="2016942" y="918624"/>
                </a:lnTo>
                <a:lnTo>
                  <a:pt x="1973439" y="930574"/>
                </a:lnTo>
                <a:lnTo>
                  <a:pt x="1927225" y="934719"/>
                </a:lnTo>
                <a:lnTo>
                  <a:pt x="257175" y="934719"/>
                </a:lnTo>
                <a:lnTo>
                  <a:pt x="210960" y="930574"/>
                </a:lnTo>
                <a:lnTo>
                  <a:pt x="167457" y="918624"/>
                </a:lnTo>
                <a:lnTo>
                  <a:pt x="127395" y="899597"/>
                </a:lnTo>
                <a:lnTo>
                  <a:pt x="91500" y="874219"/>
                </a:lnTo>
                <a:lnTo>
                  <a:pt x="60500" y="843219"/>
                </a:lnTo>
                <a:lnTo>
                  <a:pt x="35122" y="807324"/>
                </a:lnTo>
                <a:lnTo>
                  <a:pt x="16095" y="767262"/>
                </a:lnTo>
                <a:lnTo>
                  <a:pt x="4145" y="723759"/>
                </a:lnTo>
                <a:lnTo>
                  <a:pt x="0" y="677544"/>
                </a:lnTo>
                <a:lnTo>
                  <a:pt x="0" y="257175"/>
                </a:lnTo>
                <a:close/>
              </a:path>
            </a:pathLst>
          </a:custGeom>
          <a:ln w="1016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947B6D5-78DB-47C3-9E83-32D82E8214B4}"/>
              </a:ext>
            </a:extLst>
          </p:cNvPr>
          <p:cNvSpPr/>
          <p:nvPr/>
        </p:nvSpPr>
        <p:spPr>
          <a:xfrm>
            <a:off x="8496300" y="2926079"/>
            <a:ext cx="467359" cy="287020"/>
          </a:xfrm>
          <a:custGeom>
            <a:avLst/>
            <a:gdLst/>
            <a:ahLst/>
            <a:cxnLst/>
            <a:rect l="l" t="t" r="r" b="b"/>
            <a:pathLst>
              <a:path w="467359" h="287019">
                <a:moveTo>
                  <a:pt x="350393" y="0"/>
                </a:moveTo>
                <a:lnTo>
                  <a:pt x="350393" y="71755"/>
                </a:lnTo>
                <a:lnTo>
                  <a:pt x="0" y="71755"/>
                </a:lnTo>
                <a:lnTo>
                  <a:pt x="0" y="215265"/>
                </a:lnTo>
                <a:lnTo>
                  <a:pt x="350393" y="215265"/>
                </a:lnTo>
                <a:lnTo>
                  <a:pt x="350393" y="287020"/>
                </a:lnTo>
                <a:lnTo>
                  <a:pt x="467359" y="143510"/>
                </a:lnTo>
                <a:lnTo>
                  <a:pt x="350393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145EB1D-CCB4-4A0F-8169-B748984B0A58}"/>
              </a:ext>
            </a:extLst>
          </p:cNvPr>
          <p:cNvSpPr/>
          <p:nvPr/>
        </p:nvSpPr>
        <p:spPr>
          <a:xfrm>
            <a:off x="8496300" y="2926079"/>
            <a:ext cx="467359" cy="287020"/>
          </a:xfrm>
          <a:custGeom>
            <a:avLst/>
            <a:gdLst/>
            <a:ahLst/>
            <a:cxnLst/>
            <a:rect l="l" t="t" r="r" b="b"/>
            <a:pathLst>
              <a:path w="467359" h="287019">
                <a:moveTo>
                  <a:pt x="0" y="71755"/>
                </a:moveTo>
                <a:lnTo>
                  <a:pt x="350393" y="71755"/>
                </a:lnTo>
                <a:lnTo>
                  <a:pt x="350393" y="0"/>
                </a:lnTo>
                <a:lnTo>
                  <a:pt x="467359" y="143510"/>
                </a:lnTo>
                <a:lnTo>
                  <a:pt x="350393" y="287020"/>
                </a:lnTo>
                <a:lnTo>
                  <a:pt x="350393" y="215265"/>
                </a:lnTo>
                <a:lnTo>
                  <a:pt x="0" y="215265"/>
                </a:lnTo>
                <a:lnTo>
                  <a:pt x="0" y="71755"/>
                </a:lnTo>
                <a:close/>
              </a:path>
            </a:pathLst>
          </a:custGeom>
          <a:ln w="1016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A973C99-CD81-4046-B385-BC9999FB45CC}"/>
              </a:ext>
            </a:extLst>
          </p:cNvPr>
          <p:cNvSpPr/>
          <p:nvPr/>
        </p:nvSpPr>
        <p:spPr>
          <a:xfrm>
            <a:off x="5001259" y="2997200"/>
            <a:ext cx="469900" cy="287020"/>
          </a:xfrm>
          <a:custGeom>
            <a:avLst/>
            <a:gdLst/>
            <a:ahLst/>
            <a:cxnLst/>
            <a:rect l="l" t="t" r="r" b="b"/>
            <a:pathLst>
              <a:path w="469900" h="287019">
                <a:moveTo>
                  <a:pt x="352932" y="0"/>
                </a:moveTo>
                <a:lnTo>
                  <a:pt x="352932" y="71754"/>
                </a:lnTo>
                <a:lnTo>
                  <a:pt x="0" y="71754"/>
                </a:lnTo>
                <a:lnTo>
                  <a:pt x="0" y="215264"/>
                </a:lnTo>
                <a:lnTo>
                  <a:pt x="352932" y="215264"/>
                </a:lnTo>
                <a:lnTo>
                  <a:pt x="352932" y="287020"/>
                </a:lnTo>
                <a:lnTo>
                  <a:pt x="469900" y="143510"/>
                </a:lnTo>
                <a:lnTo>
                  <a:pt x="352932" y="0"/>
                </a:lnTo>
                <a:close/>
              </a:path>
            </a:pathLst>
          </a:custGeom>
          <a:solidFill>
            <a:srgbClr val="D24717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F613700E-178F-4E54-8744-E4BF4B16BF09}"/>
              </a:ext>
            </a:extLst>
          </p:cNvPr>
          <p:cNvSpPr/>
          <p:nvPr/>
        </p:nvSpPr>
        <p:spPr>
          <a:xfrm>
            <a:off x="5001259" y="2997200"/>
            <a:ext cx="469900" cy="287020"/>
          </a:xfrm>
          <a:custGeom>
            <a:avLst/>
            <a:gdLst/>
            <a:ahLst/>
            <a:cxnLst/>
            <a:rect l="l" t="t" r="r" b="b"/>
            <a:pathLst>
              <a:path w="469900" h="287019">
                <a:moveTo>
                  <a:pt x="0" y="71754"/>
                </a:moveTo>
                <a:lnTo>
                  <a:pt x="352932" y="71754"/>
                </a:lnTo>
                <a:lnTo>
                  <a:pt x="352932" y="0"/>
                </a:lnTo>
                <a:lnTo>
                  <a:pt x="469900" y="143510"/>
                </a:lnTo>
                <a:lnTo>
                  <a:pt x="352932" y="287020"/>
                </a:lnTo>
                <a:lnTo>
                  <a:pt x="352932" y="215264"/>
                </a:lnTo>
                <a:lnTo>
                  <a:pt x="0" y="215264"/>
                </a:lnTo>
                <a:lnTo>
                  <a:pt x="0" y="71754"/>
                </a:lnTo>
                <a:close/>
              </a:path>
            </a:pathLst>
          </a:custGeom>
          <a:ln w="1016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23C3A804-D779-489F-A07B-90839C91D35A}"/>
              </a:ext>
            </a:extLst>
          </p:cNvPr>
          <p:cNvSpPr txBox="1"/>
          <p:nvPr/>
        </p:nvSpPr>
        <p:spPr>
          <a:xfrm>
            <a:off x="3161947" y="5877837"/>
            <a:ext cx="796670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La base de </a:t>
            </a:r>
            <a:r>
              <a:rPr sz="1400" b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clientes </a:t>
            </a:r>
            <a:r>
              <a:rPr sz="1400" b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enviada </a:t>
            </a:r>
            <a:r>
              <a:rPr sz="14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Bancos </a:t>
            </a:r>
            <a:r>
              <a:rPr sz="1400" b="1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 </a:t>
            </a:r>
            <a:r>
              <a:rPr sz="14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disponible </a:t>
            </a:r>
            <a:r>
              <a:rPr sz="1400" b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</a:t>
            </a:r>
            <a:r>
              <a:rPr sz="1400" b="1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Sinex, </a:t>
            </a:r>
            <a:r>
              <a:rPr sz="14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sz="1400" b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ruta </a:t>
            </a:r>
            <a:r>
              <a:rPr sz="1400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1400" b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</a:t>
            </a:r>
            <a:r>
              <a:rPr sz="1400" b="1" spc="-8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es: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805">
              <a:lnSpc>
                <a:spcPct val="100000"/>
              </a:lnSpc>
            </a:pPr>
            <a:r>
              <a:rPr sz="1400" b="1" i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</a:t>
            </a:r>
            <a:r>
              <a:rPr sz="1400" b="1" i="1" spc="-1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sz="1400" b="1" i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z="1400" b="1" i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Consultas </a:t>
            </a:r>
            <a:r>
              <a:rPr sz="1400" b="1" i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1400" b="1" i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Pagos </a:t>
            </a:r>
            <a:r>
              <a:rPr sz="1400" b="1" i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z="1400" b="1" i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 </a:t>
            </a:r>
            <a:r>
              <a:rPr sz="1400" b="1" i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1400" b="1" i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clientes enviados </a:t>
            </a:r>
            <a:r>
              <a:rPr sz="1400" b="1" i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400" b="1" i="1" spc="7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i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ADEC8211-C916-417C-91D6-F4F206BDC112}"/>
              </a:ext>
            </a:extLst>
          </p:cNvPr>
          <p:cNvSpPr txBox="1"/>
          <p:nvPr/>
        </p:nvSpPr>
        <p:spPr>
          <a:xfrm>
            <a:off x="3538601" y="3970273"/>
            <a:ext cx="786765" cy="875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•8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•15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•22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•28/30/31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5D2A8CC3-2049-4964-AD2F-7B57B6DC7867}"/>
              </a:ext>
            </a:extLst>
          </p:cNvPr>
          <p:cNvSpPr/>
          <p:nvPr/>
        </p:nvSpPr>
        <p:spPr>
          <a:xfrm>
            <a:off x="9387840" y="4589779"/>
            <a:ext cx="1912619" cy="1148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686EECBB-6559-4F63-BE08-238F8A5A271D}"/>
              </a:ext>
            </a:extLst>
          </p:cNvPr>
          <p:cNvSpPr/>
          <p:nvPr/>
        </p:nvSpPr>
        <p:spPr>
          <a:xfrm>
            <a:off x="7066280" y="4627879"/>
            <a:ext cx="1290320" cy="1191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CA7105C-52C8-4B14-94CF-486FE3903EBB}"/>
              </a:ext>
            </a:extLst>
          </p:cNvPr>
          <p:cNvSpPr/>
          <p:nvPr/>
        </p:nvSpPr>
        <p:spPr>
          <a:xfrm>
            <a:off x="5580379" y="4932679"/>
            <a:ext cx="1236979" cy="76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FEFB165C-7D9A-4873-A227-3CC183FE85DA}"/>
              </a:ext>
            </a:extLst>
          </p:cNvPr>
          <p:cNvSpPr/>
          <p:nvPr/>
        </p:nvSpPr>
        <p:spPr>
          <a:xfrm>
            <a:off x="820170" y="2125914"/>
            <a:ext cx="1907790" cy="38557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AFFAFD0B-F403-4306-B894-E486828AEEAB}"/>
              </a:ext>
            </a:extLst>
          </p:cNvPr>
          <p:cNvSpPr txBox="1"/>
          <p:nvPr/>
        </p:nvSpPr>
        <p:spPr>
          <a:xfrm>
            <a:off x="3469829" y="1251841"/>
            <a:ext cx="42210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Recaudaciones a bancos</a:t>
            </a:r>
            <a:endParaRPr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 descr="Resultado de imagen para check png">
            <a:extLst>
              <a:ext uri="{FF2B5EF4-FFF2-40B4-BE49-F238E27FC236}">
                <a16:creationId xmlns:a16="http://schemas.microsoft.com/office/drawing/2014/main" id="{2CA265FD-A263-48CD-B777-5DEEB678E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70" y="1224654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5D0FB16-8576-4A8F-8752-D34CAD491C27}"/>
              </a:ext>
            </a:extLst>
          </p:cNvPr>
          <p:cNvSpPr/>
          <p:nvPr/>
        </p:nvSpPr>
        <p:spPr>
          <a:xfrm>
            <a:off x="3469829" y="1711582"/>
            <a:ext cx="78236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 proceso mediante el cual se envía la información a los bancos referentes al último recibo facturado y los pendientes de ciclos anteriores.</a:t>
            </a:r>
          </a:p>
        </p:txBody>
      </p:sp>
    </p:spTree>
    <p:extLst>
      <p:ext uri="{BB962C8B-B14F-4D97-AF65-F5344CB8AC3E}">
        <p14:creationId xmlns:p14="http://schemas.microsoft.com/office/powerpoint/2010/main" val="2065322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FAC81-CCE0-4507-8151-5C3642325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Cobranzas_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959CB2-5462-45CC-9782-DE1F4341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18</a:t>
            </a:fld>
            <a:endParaRPr lang="es-PE"/>
          </a:p>
        </p:txBody>
      </p:sp>
      <p:sp>
        <p:nvSpPr>
          <p:cNvPr id="4" name="object 22">
            <a:extLst>
              <a:ext uri="{FF2B5EF4-FFF2-40B4-BE49-F238E27FC236}">
                <a16:creationId xmlns:a16="http://schemas.microsoft.com/office/drawing/2014/main" id="{1354621B-A214-44F0-BD90-91E6B2CF924C}"/>
              </a:ext>
            </a:extLst>
          </p:cNvPr>
          <p:cNvSpPr txBox="1"/>
          <p:nvPr/>
        </p:nvSpPr>
        <p:spPr>
          <a:xfrm>
            <a:off x="3469829" y="1251841"/>
            <a:ext cx="42210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Modalidades de pago</a:t>
            </a:r>
            <a:endParaRPr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Resultado de imagen para check png">
            <a:extLst>
              <a:ext uri="{FF2B5EF4-FFF2-40B4-BE49-F238E27FC236}">
                <a16:creationId xmlns:a16="http://schemas.microsoft.com/office/drawing/2014/main" id="{72A0853E-2675-4FD9-8E76-5C10A7B6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70" y="1224654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D8E50C8-FBD5-4E08-BF9A-339102A48493}"/>
              </a:ext>
            </a:extLst>
          </p:cNvPr>
          <p:cNvSpPr/>
          <p:nvPr/>
        </p:nvSpPr>
        <p:spPr>
          <a:xfrm>
            <a:off x="3469829" y="1949062"/>
            <a:ext cx="69439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PE" b="1" i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Recuerda </a:t>
            </a:r>
            <a:r>
              <a:rPr lang="es-PE" b="1" i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lang="es-PE" b="1" i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PE" b="1" i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modalidades de pago en tiendas con caja Entel</a:t>
            </a:r>
            <a:r>
              <a:rPr lang="es-PE" b="1" i="1" spc="12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b="1" i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</a:t>
            </a:r>
            <a:r>
              <a:rPr lang="es-PE" i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lang="es-PE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Efectivo.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Cheque.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lang="es-PE" spc="-2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Tarjeta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Crédito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Débito</a:t>
            </a:r>
            <a:r>
              <a:rPr lang="es-PE" spc="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VISA.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55D205-AD98-46BB-8A94-4042947993B6}"/>
              </a:ext>
            </a:extLst>
          </p:cNvPr>
          <p:cNvSpPr/>
          <p:nvPr/>
        </p:nvSpPr>
        <p:spPr>
          <a:xfrm>
            <a:off x="3469829" y="3686292"/>
            <a:ext cx="7353922" cy="217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PE"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Modalidades de </a:t>
            </a:r>
            <a:r>
              <a:rPr lang="es-PE" b="1" spc="-5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en </a:t>
            </a:r>
            <a:r>
              <a:rPr lang="es-PE" b="1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TP por servicios de </a:t>
            </a:r>
            <a:r>
              <a:rPr lang="es-PE" b="1" spc="-1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r>
              <a:rPr lang="es-PE" b="1" spc="-4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b="1" spc="-30" dirty="0">
                <a:solidFill>
                  <a:srgbClr val="FF6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60"/>
              </a:spcBef>
            </a:pPr>
            <a:r>
              <a:rPr lang="es-PE" spc="-2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equipos nuevos </a:t>
            </a:r>
            <a:r>
              <a:rPr lang="es-PE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adicionales, reposiciones, cambio de  modelo, accesorios,</a:t>
            </a:r>
            <a:r>
              <a:rPr lang="es-PE" spc="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reparaciones.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lang="es-PE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Tarjeta</a:t>
            </a:r>
            <a:r>
              <a:rPr lang="es-PE" spc="-8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Crédito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>
              <a:lnSpc>
                <a:spcPct val="100000"/>
              </a:lnSpc>
            </a:pPr>
            <a:r>
              <a:rPr lang="es-PE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Tarjeta </a:t>
            </a: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PE" spc="-5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débito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>
              <a:lnSpc>
                <a:spcPct val="100000"/>
              </a:lnSpc>
            </a:pPr>
            <a:r>
              <a:rPr lang="es-PE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Efectivo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>
              <a:lnSpc>
                <a:spcPct val="100000"/>
              </a:lnSpc>
            </a:pP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Cheque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912A475-4675-4BA1-916E-BBD6DE8DB6CE}"/>
              </a:ext>
            </a:extLst>
          </p:cNvPr>
          <p:cNvSpPr/>
          <p:nvPr/>
        </p:nvSpPr>
        <p:spPr>
          <a:xfrm>
            <a:off x="-231406" y="1361762"/>
            <a:ext cx="3985260" cy="5095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975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9AF55-A11A-4FB5-AE35-1310EBEEA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Cobranzas_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4AC87DC-B8EC-4EDB-A7CC-21994363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19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8528DEC-F3DC-457F-A949-2B5482405C74}"/>
              </a:ext>
            </a:extLst>
          </p:cNvPr>
          <p:cNvSpPr/>
          <p:nvPr/>
        </p:nvSpPr>
        <p:spPr>
          <a:xfrm>
            <a:off x="1596710" y="3304536"/>
            <a:ext cx="46999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Agentes recaudadores (pago abierto):</a:t>
            </a:r>
          </a:p>
          <a:p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Interbank.</a:t>
            </a:r>
          </a:p>
          <a:p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Agente Red Digital.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D7BC3AD-9819-4FDC-A766-3F24B6847BB2}"/>
              </a:ext>
            </a:extLst>
          </p:cNvPr>
          <p:cNvSpPr/>
          <p:nvPr/>
        </p:nvSpPr>
        <p:spPr>
          <a:xfrm>
            <a:off x="1596710" y="2217418"/>
            <a:ext cx="6938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abierto:</a:t>
            </a:r>
          </a:p>
          <a:p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pagos parciales, por tratarse de cuentas con exceso en límite  de crédito o con un reclamo pendiente.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717FCD5-1F12-4EC0-AD07-02CAA2C6B9D2}"/>
              </a:ext>
            </a:extLst>
          </p:cNvPr>
          <p:cNvSpPr/>
          <p:nvPr/>
        </p:nvSpPr>
        <p:spPr>
          <a:xfrm>
            <a:off x="1596710" y="4484048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momento de cancelar (pago abierto):</a:t>
            </a:r>
          </a:p>
          <a:p>
            <a:r>
              <a:rPr lang="es-P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Interbank -&gt;</a:t>
            </a:r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 de Entel y código BSCS.</a:t>
            </a:r>
          </a:p>
          <a:p>
            <a:r>
              <a:rPr lang="es-P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Agente Red Digital-&gt; </a:t>
            </a:r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 de recibo y Entel.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C24D485-392B-4C2B-A8BA-F15CDEAF2300}"/>
              </a:ext>
            </a:extLst>
          </p:cNvPr>
          <p:cNvSpPr/>
          <p:nvPr/>
        </p:nvSpPr>
        <p:spPr>
          <a:xfrm>
            <a:off x="7579625" y="1749441"/>
            <a:ext cx="3665220" cy="4033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43369F1-8249-4EE8-8BE6-C0CDDD963210}"/>
              </a:ext>
            </a:extLst>
          </p:cNvPr>
          <p:cNvSpPr txBox="1"/>
          <p:nvPr/>
        </p:nvSpPr>
        <p:spPr>
          <a:xfrm>
            <a:off x="1711546" y="1428214"/>
            <a:ext cx="62533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12700" marR="5080">
              <a:lnSpc>
                <a:spcPct val="100000"/>
              </a:lnSpc>
              <a:defRPr sz="2400" spc="-5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¿Qué es un pago abierto?</a:t>
            </a:r>
          </a:p>
        </p:txBody>
      </p:sp>
      <p:pic>
        <p:nvPicPr>
          <p:cNvPr id="9" name="Picture 2" descr="Resultado de imagen para check png">
            <a:extLst>
              <a:ext uri="{FF2B5EF4-FFF2-40B4-BE49-F238E27FC236}">
                <a16:creationId xmlns:a16="http://schemas.microsoft.com/office/drawing/2014/main" id="{4DEC156A-ADB2-4A5B-B69F-19CBB9DF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28214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03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8F6173-FE48-4752-B489-AE78F651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</a:t>
            </a:fld>
            <a:endParaRPr lang="es-PE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0BA22-E465-4BA5-9CC4-809AA3995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Objetivos_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FFA4D86-0CA2-4DF0-91BA-7154E4F35C4D}"/>
              </a:ext>
            </a:extLst>
          </p:cNvPr>
          <p:cNvSpPr txBox="1"/>
          <p:nvPr/>
        </p:nvSpPr>
        <p:spPr>
          <a:xfrm>
            <a:off x="4487906" y="2298934"/>
            <a:ext cx="6594077" cy="2585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72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lang="es-PE" sz="24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Aprender los ciclos de facturación en Entel</a:t>
            </a:r>
            <a:r>
              <a:rPr sz="2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Clr>
                <a:srgbClr val="4D4D4D"/>
              </a:buClr>
              <a:buFont typeface="Wingdings"/>
              <a:buChar char=""/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lang="es-PE" sz="24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Calcular el prorrateo generado por adquisición de líneas nuevas.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marR="71755" indent="-287020" algn="just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lang="es-PE" sz="24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Leer correctamente el estado de cuenta del cliente para una mejor orientación.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n para objetivo">
            <a:extLst>
              <a:ext uri="{FF2B5EF4-FFF2-40B4-BE49-F238E27FC236}">
                <a16:creationId xmlns:a16="http://schemas.microsoft.com/office/drawing/2014/main" id="{689232F0-77D2-43CC-9C5F-F1679A5C9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6" y="2298934"/>
            <a:ext cx="4054590" cy="262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924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2A124-9D3A-419C-B337-696502C89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Cobranzas_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A701939-DF85-4C96-8C44-2C4CA3A6F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20</a:t>
            </a:fld>
            <a:endParaRPr lang="es-PE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DECA3EA-7114-4B0D-8B99-6DABB6861194}"/>
              </a:ext>
            </a:extLst>
          </p:cNvPr>
          <p:cNvSpPr/>
          <p:nvPr/>
        </p:nvSpPr>
        <p:spPr>
          <a:xfrm>
            <a:off x="1104900" y="1501480"/>
            <a:ext cx="8100059" cy="4269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D1BA09B-A4AB-42A8-A300-6EDC0374031A}"/>
              </a:ext>
            </a:extLst>
          </p:cNvPr>
          <p:cNvSpPr/>
          <p:nvPr/>
        </p:nvSpPr>
        <p:spPr>
          <a:xfrm>
            <a:off x="7206018" y="2647666"/>
            <a:ext cx="4516082" cy="3791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3807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CABF5-C9F0-4ACD-8895-043963721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Cobranzas_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0E33DC7-4272-4DE9-98B0-421278AE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21</a:t>
            </a:fld>
            <a:endParaRPr lang="es-PE"/>
          </a:p>
        </p:txBody>
      </p:sp>
      <p:sp>
        <p:nvSpPr>
          <p:cNvPr id="4" name="object 22">
            <a:extLst>
              <a:ext uri="{FF2B5EF4-FFF2-40B4-BE49-F238E27FC236}">
                <a16:creationId xmlns:a16="http://schemas.microsoft.com/office/drawing/2014/main" id="{3238D913-6B4E-4636-88CF-51DDA376104F}"/>
              </a:ext>
            </a:extLst>
          </p:cNvPr>
          <p:cNvSpPr txBox="1"/>
          <p:nvPr/>
        </p:nvSpPr>
        <p:spPr>
          <a:xfrm>
            <a:off x="3353201" y="1404282"/>
            <a:ext cx="35047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Consideraciones</a:t>
            </a:r>
            <a:endParaRPr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Resultado de imagen para check png">
            <a:extLst>
              <a:ext uri="{FF2B5EF4-FFF2-40B4-BE49-F238E27FC236}">
                <a16:creationId xmlns:a16="http://schemas.microsoft.com/office/drawing/2014/main" id="{CF3E30AA-4352-46E0-94FB-482043E5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91" y="1378100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422AFD0-FC9B-40E9-A660-BF775CC93D05}"/>
              </a:ext>
            </a:extLst>
          </p:cNvPr>
          <p:cNvSpPr/>
          <p:nvPr/>
        </p:nvSpPr>
        <p:spPr>
          <a:xfrm>
            <a:off x="3326299" y="1943043"/>
            <a:ext cx="8281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momento de cancelar indicar:</a:t>
            </a:r>
          </a:p>
          <a:p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servicio por </a:t>
            </a:r>
            <a:r>
              <a:rPr lang="es-PE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 recibo </a:t>
            </a:r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(indicar 8 último dígitos del recibo).</a:t>
            </a:r>
          </a:p>
          <a:p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servicio por </a:t>
            </a:r>
            <a:r>
              <a:rPr lang="es-PE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 telefónico </a:t>
            </a:r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(indicar el número Entel. Ejm:998102500).</a:t>
            </a:r>
          </a:p>
        </p:txBody>
      </p:sp>
      <p:pic>
        <p:nvPicPr>
          <p:cNvPr id="1026" name="Picture 2" descr="Resultado de imagen para persona animada pensando">
            <a:extLst>
              <a:ext uri="{FF2B5EF4-FFF2-40B4-BE49-F238E27FC236}">
                <a16:creationId xmlns:a16="http://schemas.microsoft.com/office/drawing/2014/main" id="{9765E364-407C-42BE-A912-51F0EBFEF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86" y="1588948"/>
            <a:ext cx="19431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22">
            <a:extLst>
              <a:ext uri="{FF2B5EF4-FFF2-40B4-BE49-F238E27FC236}">
                <a16:creationId xmlns:a16="http://schemas.microsoft.com/office/drawing/2014/main" id="{700C7107-CE68-4B94-A70A-8C4D18B3BE7D}"/>
              </a:ext>
            </a:extLst>
          </p:cNvPr>
          <p:cNvSpPr txBox="1"/>
          <p:nvPr/>
        </p:nvSpPr>
        <p:spPr>
          <a:xfrm>
            <a:off x="3353201" y="3363947"/>
            <a:ext cx="764689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¿Dónde puedo encontrar toda la información ya mencionada?</a:t>
            </a:r>
            <a:endParaRPr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2" descr="Resultado de imagen para check png">
            <a:extLst>
              <a:ext uri="{FF2B5EF4-FFF2-40B4-BE49-F238E27FC236}">
                <a16:creationId xmlns:a16="http://schemas.microsoft.com/office/drawing/2014/main" id="{1C08C81B-7C0A-420C-BC35-75E6C880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91" y="3337765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E13F0F-AFA9-4BD3-9726-5BC4F2861466}"/>
              </a:ext>
            </a:extLst>
          </p:cNvPr>
          <p:cNvSpPr/>
          <p:nvPr/>
        </p:nvSpPr>
        <p:spPr>
          <a:xfrm>
            <a:off x="3326299" y="42589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 Corcho &gt; Facturación &gt; Cobranzas</a:t>
            </a:r>
            <a:endParaRPr lang="es-PE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C5D83BA-3268-40FC-B021-FD604AA21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" t="24772" r="33161" b="47552"/>
          <a:stretch/>
        </p:blipFill>
        <p:spPr>
          <a:xfrm>
            <a:off x="3353201" y="4720645"/>
            <a:ext cx="7859806" cy="1500692"/>
          </a:xfrm>
          <a:prstGeom prst="roundRect">
            <a:avLst>
              <a:gd name="adj" fmla="val 6729"/>
            </a:avLst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58072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25C3D-BAE9-4A86-88E6-E5B9207BA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300" y="2938463"/>
            <a:ext cx="9144000" cy="897267"/>
          </a:xfrm>
        </p:spPr>
        <p:txBody>
          <a:bodyPr>
            <a:normAutofit/>
          </a:bodyPr>
          <a:lstStyle/>
          <a:p>
            <a:r>
              <a:rPr lang="es-PE" sz="5400" dirty="0"/>
              <a:t>Estado de cuenta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377D876-0072-4A79-9B11-A086932F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83137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76565-2138-4462-8ABE-9D17D899D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Estado de cuenta_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9057857-4B1F-4617-88A6-9D23E712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23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65EBD01-1248-40EB-97FA-F8CB2CB03664}"/>
              </a:ext>
            </a:extLst>
          </p:cNvPr>
          <p:cNvSpPr/>
          <p:nvPr/>
        </p:nvSpPr>
        <p:spPr>
          <a:xfrm>
            <a:off x="987332" y="1409328"/>
            <a:ext cx="67850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En el Estado de cuenta encontramos información financiera del</a:t>
            </a: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cliente, desde que activo por primera vez sus equipos.</a:t>
            </a: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La información se encuentra dividida en campos: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F30D573-1DFB-417D-8F4B-10DC72955FCF}"/>
              </a:ext>
            </a:extLst>
          </p:cNvPr>
          <p:cNvSpPr/>
          <p:nvPr/>
        </p:nvSpPr>
        <p:spPr>
          <a:xfrm>
            <a:off x="8324575" y="1024187"/>
            <a:ext cx="2923539" cy="158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6961B2-E6E9-4F7F-B4F8-6FD2A6D70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" t="10857" r="2029" b="13714"/>
          <a:stretch/>
        </p:blipFill>
        <p:spPr>
          <a:xfrm>
            <a:off x="992775" y="2505573"/>
            <a:ext cx="8830492" cy="3790724"/>
          </a:xfrm>
          <a:prstGeom prst="rect">
            <a:avLst/>
          </a:prstGeom>
        </p:spPr>
      </p:pic>
      <p:sp>
        <p:nvSpPr>
          <p:cNvPr id="8" name="Bocadillo: rectángulo con esquinas redondeadas 7">
            <a:extLst>
              <a:ext uri="{FF2B5EF4-FFF2-40B4-BE49-F238E27FC236}">
                <a16:creationId xmlns:a16="http://schemas.microsoft.com/office/drawing/2014/main" id="{6ECD3FCB-84F0-4071-BA28-15E8E3AFA3E6}"/>
              </a:ext>
            </a:extLst>
          </p:cNvPr>
          <p:cNvSpPr/>
          <p:nvPr/>
        </p:nvSpPr>
        <p:spPr>
          <a:xfrm>
            <a:off x="9935388" y="3036674"/>
            <a:ext cx="1494609" cy="2802424"/>
          </a:xfrm>
          <a:prstGeom prst="wedgeRoundRectCallout">
            <a:avLst>
              <a:gd name="adj1" fmla="val -75021"/>
              <a:gd name="adj2" fmla="val -15508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34231DCB-FB1C-4EC9-994E-CD6F59EEC5F6}"/>
              </a:ext>
            </a:extLst>
          </p:cNvPr>
          <p:cNvSpPr txBox="1"/>
          <p:nvPr/>
        </p:nvSpPr>
        <p:spPr>
          <a:xfrm>
            <a:off x="10105159" y="3297830"/>
            <a:ext cx="1155065" cy="2280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8AC5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  <a:r>
              <a:rPr sz="1600" b="1" spc="-75" dirty="0">
                <a:solidFill>
                  <a:srgbClr val="8AC5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5" dirty="0">
                <a:solidFill>
                  <a:srgbClr val="8AC5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8AC5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Cobranzas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ts val="168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Moroso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Prevenido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marR="508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sz="1200" spc="-1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20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sz="1200" spc="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20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dido  </a:t>
            </a:r>
            <a:r>
              <a:rPr sz="1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sz="1200" spc="-9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200" spc="-1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moroso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Castigo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Notificado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001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Pre-Judicial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D4E0D49-647E-4ADC-AF30-E04F01C3C69D}"/>
              </a:ext>
            </a:extLst>
          </p:cNvPr>
          <p:cNvSpPr/>
          <p:nvPr/>
        </p:nvSpPr>
        <p:spPr>
          <a:xfrm>
            <a:off x="8324575" y="3895558"/>
            <a:ext cx="981300" cy="304800"/>
          </a:xfrm>
          <a:custGeom>
            <a:avLst/>
            <a:gdLst/>
            <a:ahLst/>
            <a:cxnLst/>
            <a:rect l="l" t="t" r="r" b="b"/>
            <a:pathLst>
              <a:path w="624840" h="332739">
                <a:moveTo>
                  <a:pt x="0" y="166369"/>
                </a:moveTo>
                <a:lnTo>
                  <a:pt x="24544" y="101637"/>
                </a:lnTo>
                <a:lnTo>
                  <a:pt x="53343" y="73378"/>
                </a:lnTo>
                <a:lnTo>
                  <a:pt x="91487" y="48752"/>
                </a:lnTo>
                <a:lnTo>
                  <a:pt x="137721" y="28429"/>
                </a:lnTo>
                <a:lnTo>
                  <a:pt x="190791" y="13082"/>
                </a:lnTo>
                <a:lnTo>
                  <a:pt x="249442" y="3382"/>
                </a:lnTo>
                <a:lnTo>
                  <a:pt x="312420" y="0"/>
                </a:lnTo>
                <a:lnTo>
                  <a:pt x="375397" y="3382"/>
                </a:lnTo>
                <a:lnTo>
                  <a:pt x="434048" y="13082"/>
                </a:lnTo>
                <a:lnTo>
                  <a:pt x="487118" y="28429"/>
                </a:lnTo>
                <a:lnTo>
                  <a:pt x="533352" y="48752"/>
                </a:lnTo>
                <a:lnTo>
                  <a:pt x="571496" y="73378"/>
                </a:lnTo>
                <a:lnTo>
                  <a:pt x="600295" y="101637"/>
                </a:lnTo>
                <a:lnTo>
                  <a:pt x="624840" y="166369"/>
                </a:lnTo>
                <a:lnTo>
                  <a:pt x="618494" y="199881"/>
                </a:lnTo>
                <a:lnTo>
                  <a:pt x="571496" y="259361"/>
                </a:lnTo>
                <a:lnTo>
                  <a:pt x="533352" y="283987"/>
                </a:lnTo>
                <a:lnTo>
                  <a:pt x="487118" y="304310"/>
                </a:lnTo>
                <a:lnTo>
                  <a:pt x="434048" y="319657"/>
                </a:lnTo>
                <a:lnTo>
                  <a:pt x="375397" y="329357"/>
                </a:lnTo>
                <a:lnTo>
                  <a:pt x="312420" y="332739"/>
                </a:lnTo>
                <a:lnTo>
                  <a:pt x="249442" y="329357"/>
                </a:lnTo>
                <a:lnTo>
                  <a:pt x="190791" y="319657"/>
                </a:lnTo>
                <a:lnTo>
                  <a:pt x="137721" y="304310"/>
                </a:lnTo>
                <a:lnTo>
                  <a:pt x="91487" y="283987"/>
                </a:lnTo>
                <a:lnTo>
                  <a:pt x="53343" y="259361"/>
                </a:lnTo>
                <a:lnTo>
                  <a:pt x="24544" y="231102"/>
                </a:lnTo>
                <a:lnTo>
                  <a:pt x="0" y="166369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BAC3B81-3653-4BBD-8497-F31AA5FA9C3D}"/>
              </a:ext>
            </a:extLst>
          </p:cNvPr>
          <p:cNvSpPr/>
          <p:nvPr/>
        </p:nvSpPr>
        <p:spPr>
          <a:xfrm>
            <a:off x="9305875" y="3895558"/>
            <a:ext cx="459740" cy="304800"/>
          </a:xfrm>
          <a:custGeom>
            <a:avLst/>
            <a:gdLst/>
            <a:ahLst/>
            <a:cxnLst/>
            <a:rect l="l" t="t" r="r" b="b"/>
            <a:pathLst>
              <a:path w="459740" h="304800">
                <a:moveTo>
                  <a:pt x="0" y="152400"/>
                </a:moveTo>
                <a:lnTo>
                  <a:pt x="23356" y="85363"/>
                </a:lnTo>
                <a:lnTo>
                  <a:pt x="50485" y="57067"/>
                </a:lnTo>
                <a:lnTo>
                  <a:pt x="86078" y="33470"/>
                </a:lnTo>
                <a:lnTo>
                  <a:pt x="128758" y="15484"/>
                </a:lnTo>
                <a:lnTo>
                  <a:pt x="177148" y="4023"/>
                </a:lnTo>
                <a:lnTo>
                  <a:pt x="229869" y="0"/>
                </a:lnTo>
                <a:lnTo>
                  <a:pt x="282591" y="4023"/>
                </a:lnTo>
                <a:lnTo>
                  <a:pt x="330981" y="15484"/>
                </a:lnTo>
                <a:lnTo>
                  <a:pt x="373661" y="33470"/>
                </a:lnTo>
                <a:lnTo>
                  <a:pt x="409254" y="57067"/>
                </a:lnTo>
                <a:lnTo>
                  <a:pt x="436383" y="85363"/>
                </a:lnTo>
                <a:lnTo>
                  <a:pt x="459739" y="152400"/>
                </a:lnTo>
                <a:lnTo>
                  <a:pt x="453671" y="187354"/>
                </a:lnTo>
                <a:lnTo>
                  <a:pt x="409254" y="247732"/>
                </a:lnTo>
                <a:lnTo>
                  <a:pt x="373661" y="271329"/>
                </a:lnTo>
                <a:lnTo>
                  <a:pt x="330981" y="289315"/>
                </a:lnTo>
                <a:lnTo>
                  <a:pt x="282591" y="300776"/>
                </a:lnTo>
                <a:lnTo>
                  <a:pt x="229869" y="304800"/>
                </a:lnTo>
                <a:lnTo>
                  <a:pt x="177148" y="300776"/>
                </a:lnTo>
                <a:lnTo>
                  <a:pt x="128758" y="289315"/>
                </a:lnTo>
                <a:lnTo>
                  <a:pt x="86078" y="271329"/>
                </a:lnTo>
                <a:lnTo>
                  <a:pt x="50485" y="247732"/>
                </a:lnTo>
                <a:lnTo>
                  <a:pt x="23356" y="219436"/>
                </a:lnTo>
                <a:lnTo>
                  <a:pt x="0" y="152400"/>
                </a:lnTo>
                <a:close/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348EC2BE-70C2-4517-8BBE-4236C4022747}"/>
              </a:ext>
            </a:extLst>
          </p:cNvPr>
          <p:cNvSpPr/>
          <p:nvPr/>
        </p:nvSpPr>
        <p:spPr>
          <a:xfrm>
            <a:off x="3380769" y="3553097"/>
            <a:ext cx="3787471" cy="2484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06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9296D-6D2D-460B-8CA3-95292F758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Estado de cuenta_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CBBD521-210D-49A6-AEE3-11E46AE5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24</a:t>
            </a:fld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591CEE-99EC-4CDD-AFD1-E69E27F33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" t="28215" r="2634" b="1560"/>
          <a:stretch/>
        </p:blipFill>
        <p:spPr>
          <a:xfrm>
            <a:off x="1218292" y="1392464"/>
            <a:ext cx="9679215" cy="4816021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FA4600E3-BC3B-44E0-8089-3976996EB945}"/>
              </a:ext>
            </a:extLst>
          </p:cNvPr>
          <p:cNvCxnSpPr/>
          <p:nvPr/>
        </p:nvCxnSpPr>
        <p:spPr>
          <a:xfrm>
            <a:off x="4441371" y="3788229"/>
            <a:ext cx="901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853AB5D3-CB0D-461A-ADDB-2B606C17346C}"/>
              </a:ext>
            </a:extLst>
          </p:cNvPr>
          <p:cNvCxnSpPr/>
          <p:nvPr/>
        </p:nvCxnSpPr>
        <p:spPr>
          <a:xfrm>
            <a:off x="4441371" y="4073979"/>
            <a:ext cx="901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6A38AEDF-C63B-45FC-B744-906E55FB91DC}"/>
              </a:ext>
            </a:extLst>
          </p:cNvPr>
          <p:cNvCxnSpPr/>
          <p:nvPr/>
        </p:nvCxnSpPr>
        <p:spPr>
          <a:xfrm>
            <a:off x="4441371" y="4359729"/>
            <a:ext cx="901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1EA6112-F5E5-4C28-8B12-FBE7B7C70586}"/>
              </a:ext>
            </a:extLst>
          </p:cNvPr>
          <p:cNvCxnSpPr/>
          <p:nvPr/>
        </p:nvCxnSpPr>
        <p:spPr>
          <a:xfrm>
            <a:off x="4441371" y="4632779"/>
            <a:ext cx="901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E40AA3B-6C19-44C3-89AF-08263DD0D8D0}"/>
              </a:ext>
            </a:extLst>
          </p:cNvPr>
          <p:cNvCxnSpPr/>
          <p:nvPr/>
        </p:nvCxnSpPr>
        <p:spPr>
          <a:xfrm>
            <a:off x="4441371" y="4905829"/>
            <a:ext cx="901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AF95D8AF-922B-4A55-9682-9588D7D32F17}"/>
              </a:ext>
            </a:extLst>
          </p:cNvPr>
          <p:cNvCxnSpPr>
            <a:cxnSpLocks/>
          </p:cNvCxnSpPr>
          <p:nvPr/>
        </p:nvCxnSpPr>
        <p:spPr>
          <a:xfrm>
            <a:off x="4441371" y="5185229"/>
            <a:ext cx="901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BF4DDF1-CF83-414A-BCDE-56B75F376CDE}"/>
              </a:ext>
            </a:extLst>
          </p:cNvPr>
          <p:cNvSpPr/>
          <p:nvPr/>
        </p:nvSpPr>
        <p:spPr>
          <a:xfrm>
            <a:off x="5419725" y="3650116"/>
            <a:ext cx="2552700" cy="276225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de equipos en la cuenta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174F85B-31FF-41FA-8B6E-EC8274B368F2}"/>
              </a:ext>
            </a:extLst>
          </p:cNvPr>
          <p:cNvSpPr/>
          <p:nvPr/>
        </p:nvSpPr>
        <p:spPr>
          <a:xfrm>
            <a:off x="5419725" y="3935866"/>
            <a:ext cx="4381500" cy="276225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Recibo de servicios y pago en bancos o lugares autorizados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55B5B81-57D4-47E3-8480-DB43B5A66D34}"/>
              </a:ext>
            </a:extLst>
          </p:cNvPr>
          <p:cNvSpPr/>
          <p:nvPr/>
        </p:nvSpPr>
        <p:spPr>
          <a:xfrm>
            <a:off x="5419725" y="4228420"/>
            <a:ext cx="4962525" cy="276225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Facturas/boletas de equipos, accesorios que se emiten en almacén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DCE423B-F073-4B3E-AB9D-2594F2FCB920}"/>
              </a:ext>
            </a:extLst>
          </p:cNvPr>
          <p:cNvSpPr/>
          <p:nvPr/>
        </p:nvSpPr>
        <p:spPr>
          <a:xfrm>
            <a:off x="5419725" y="4508274"/>
            <a:ext cx="4962525" cy="276225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Facturas/boletas de equipos, accesorios que se emiten en TP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6C5102AC-24EE-4415-BE30-2B3CDDC47503}"/>
              </a:ext>
            </a:extLst>
          </p:cNvPr>
          <p:cNvSpPr/>
          <p:nvPr/>
        </p:nvSpPr>
        <p:spPr>
          <a:xfrm>
            <a:off x="5419725" y="4792775"/>
            <a:ext cx="4962525" cy="276225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Estados de cuenta castigo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B32A2D74-2466-4721-B0B1-FC390134E89C}"/>
              </a:ext>
            </a:extLst>
          </p:cNvPr>
          <p:cNvSpPr/>
          <p:nvPr/>
        </p:nvSpPr>
        <p:spPr>
          <a:xfrm>
            <a:off x="5419724" y="5078016"/>
            <a:ext cx="4962525" cy="276225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Cargos o devoluciones pendientes de facturar (OCC)</a:t>
            </a:r>
          </a:p>
        </p:txBody>
      </p:sp>
    </p:spTree>
    <p:extLst>
      <p:ext uri="{BB962C8B-B14F-4D97-AF65-F5344CB8AC3E}">
        <p14:creationId xmlns:p14="http://schemas.microsoft.com/office/powerpoint/2010/main" val="268509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E1526-CAA3-4EF8-995C-1EAAC6A34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Estado de cuenta_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D6BC1FE-04F2-4D24-A347-BB588DC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25</a:t>
            </a:fld>
            <a:endParaRPr lang="es-PE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90CAB35-A134-4C94-84B7-596E14058302}"/>
              </a:ext>
            </a:extLst>
          </p:cNvPr>
          <p:cNvSpPr/>
          <p:nvPr/>
        </p:nvSpPr>
        <p:spPr>
          <a:xfrm>
            <a:off x="1104900" y="2054260"/>
            <a:ext cx="9816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Por adquisición de Equipos y/o Accesorios. (RECIBO DE INGRESO A CAJA)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E2455C-1CDE-4145-A04D-4048037D7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9"/>
          <a:stretch/>
        </p:blipFill>
        <p:spPr>
          <a:xfrm>
            <a:off x="1104900" y="2586523"/>
            <a:ext cx="5489083" cy="37519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0F45EA0-4551-486F-B610-A898EE8929FF}"/>
              </a:ext>
            </a:extLst>
          </p:cNvPr>
          <p:cNvSpPr/>
          <p:nvPr/>
        </p:nvSpPr>
        <p:spPr>
          <a:xfrm>
            <a:off x="6888588" y="2914217"/>
            <a:ext cx="41641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 y/o Boleta.</a:t>
            </a:r>
          </a:p>
          <a:p>
            <a:r>
              <a:rPr lang="es-PE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Estos documentos usan las series: </a:t>
            </a:r>
          </a:p>
          <a:p>
            <a:r>
              <a:rPr lang="es-PE" b="1" i="1" u="sng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009</a:t>
            </a:r>
            <a:r>
              <a:rPr lang="es-PE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 de entera responsabilidad del área de Facturación Equipos.</a:t>
            </a:r>
          </a:p>
          <a:p>
            <a:endParaRPr lang="es-PE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la venta de accesorios o equipos se realiza en alguna Tienda, la documentación que se generé será de entera responsabilidad de la</a:t>
            </a:r>
          </a:p>
          <a:p>
            <a:r>
              <a:rPr lang="es-PE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Tienda que la generó. 13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FEEB072-C976-4DA1-973F-4C28BA782FCE}"/>
              </a:ext>
            </a:extLst>
          </p:cNvPr>
          <p:cNvSpPr txBox="1"/>
          <p:nvPr/>
        </p:nvSpPr>
        <p:spPr>
          <a:xfrm>
            <a:off x="1951101" y="1426655"/>
            <a:ext cx="53717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12700" marR="5080">
              <a:lnSpc>
                <a:spcPct val="100000"/>
              </a:lnSpc>
              <a:defRPr sz="2400" spc="-5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Tipos de facturación</a:t>
            </a:r>
            <a:r>
              <a:rPr dirty="0"/>
              <a:t>_</a:t>
            </a:r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4B049BA1-DDDF-40B9-BE15-7C08DA289AD5}"/>
              </a:ext>
            </a:extLst>
          </p:cNvPr>
          <p:cNvSpPr/>
          <p:nvPr/>
        </p:nvSpPr>
        <p:spPr>
          <a:xfrm>
            <a:off x="1417319" y="1493076"/>
            <a:ext cx="302260" cy="31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9188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B91B7-5D39-4F1D-AF9F-8BD7FD884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Estado de cuenta_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7F5C22B-C222-4C13-8B7A-7ACE509E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26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4B05628-2646-4D6C-B4FD-75105F210ADB}"/>
              </a:ext>
            </a:extLst>
          </p:cNvPr>
          <p:cNvSpPr/>
          <p:nvPr/>
        </p:nvSpPr>
        <p:spPr>
          <a:xfrm>
            <a:off x="7429500" y="2761247"/>
            <a:ext cx="40587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Estos documentos usan la serie contable: </a:t>
            </a:r>
            <a:r>
              <a:rPr lang="es-PE" b="1" i="1" u="sng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</a:p>
          <a:p>
            <a:endParaRPr lang="es-PE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En una re-facturación o descuento se usa la serie contable : </a:t>
            </a:r>
            <a:r>
              <a:rPr lang="es-PE" b="1" i="1" u="sng" dirty="0">
                <a:latin typeface="Arial" panose="020B0604020202020204" pitchFamily="34" charset="0"/>
                <a:cs typeface="Arial" panose="020B0604020202020204" pitchFamily="34" charset="0"/>
              </a:rPr>
              <a:t>005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i="1" dirty="0">
                <a:latin typeface="Arial" panose="020B0604020202020204" pitchFamily="34" charset="0"/>
                <a:cs typeface="Arial" panose="020B0604020202020204" pitchFamily="34" charset="0"/>
              </a:rPr>
              <a:t>(documento manual).</a:t>
            </a:r>
          </a:p>
          <a:p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En un Reclamo se usará exclusivamente la serie contable: </a:t>
            </a:r>
            <a:r>
              <a:rPr lang="es-PE" b="1" i="1" u="sng" dirty="0">
                <a:latin typeface="Arial" panose="020B0604020202020204" pitchFamily="34" charset="0"/>
                <a:cs typeface="Arial" panose="020B0604020202020204" pitchFamily="34" charset="0"/>
              </a:rPr>
              <a:t>279</a:t>
            </a:r>
          </a:p>
          <a:p>
            <a:r>
              <a:rPr lang="es-PE" i="1" dirty="0">
                <a:latin typeface="Arial" panose="020B0604020202020204" pitchFamily="34" charset="0"/>
                <a:cs typeface="Arial" panose="020B0604020202020204" pitchFamily="34" charset="0"/>
              </a:rPr>
              <a:t>(documento automático).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661A6E-7422-4FF4-9CF3-1AD18C176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" t="9389" r="2453" b="8920"/>
          <a:stretch/>
        </p:blipFill>
        <p:spPr>
          <a:xfrm>
            <a:off x="1048869" y="2606721"/>
            <a:ext cx="6104966" cy="385048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ED76309-E05B-4359-9496-31548AC395C1}"/>
              </a:ext>
            </a:extLst>
          </p:cNvPr>
          <p:cNvSpPr/>
          <p:nvPr/>
        </p:nvSpPr>
        <p:spPr>
          <a:xfrm>
            <a:off x="1048869" y="1977381"/>
            <a:ext cx="7103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Por Servicio (RECIBO). Proceso automático y  masivo.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91B3081-1FA1-4360-9631-C248660AB62C}"/>
              </a:ext>
            </a:extLst>
          </p:cNvPr>
          <p:cNvSpPr txBox="1"/>
          <p:nvPr/>
        </p:nvSpPr>
        <p:spPr>
          <a:xfrm>
            <a:off x="1951101" y="1426655"/>
            <a:ext cx="53717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PE"/>
            </a:defPPr>
            <a:lvl1pPr marL="12700" marR="5080">
              <a:lnSpc>
                <a:spcPct val="100000"/>
              </a:lnSpc>
              <a:defRPr sz="2400" spc="-5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Tipos de facturación</a:t>
            </a:r>
            <a:r>
              <a:rPr dirty="0"/>
              <a:t>_</a:t>
            </a:r>
          </a:p>
        </p:txBody>
      </p:sp>
      <p:sp>
        <p:nvSpPr>
          <p:cNvPr id="8" name="object 32">
            <a:extLst>
              <a:ext uri="{FF2B5EF4-FFF2-40B4-BE49-F238E27FC236}">
                <a16:creationId xmlns:a16="http://schemas.microsoft.com/office/drawing/2014/main" id="{4E6A0E81-4368-4E0C-8292-FF26BCF55C01}"/>
              </a:ext>
            </a:extLst>
          </p:cNvPr>
          <p:cNvSpPr/>
          <p:nvPr/>
        </p:nvSpPr>
        <p:spPr>
          <a:xfrm>
            <a:off x="1417319" y="1493076"/>
            <a:ext cx="302260" cy="31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1797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C9448-793A-46AA-A81B-C2F9BFBCCE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Estado de cuenta_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E30B368-2417-4654-AC51-71D79CE7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27</a:t>
            </a:fld>
            <a:endParaRPr lang="es-PE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75D0002-635E-4055-99A4-6AF83E365513}"/>
              </a:ext>
            </a:extLst>
          </p:cNvPr>
          <p:cNvSpPr/>
          <p:nvPr/>
        </p:nvSpPr>
        <p:spPr>
          <a:xfrm>
            <a:off x="1145539" y="2007317"/>
            <a:ext cx="5844540" cy="1737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3ECFBFE-6AE1-4682-BAAB-06F5D0D64E09}"/>
              </a:ext>
            </a:extLst>
          </p:cNvPr>
          <p:cNvSpPr/>
          <p:nvPr/>
        </p:nvSpPr>
        <p:spPr>
          <a:xfrm>
            <a:off x="1145539" y="3872870"/>
            <a:ext cx="5844540" cy="2514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5664C50-AABA-406D-B1D9-14452505817F}"/>
              </a:ext>
            </a:extLst>
          </p:cNvPr>
          <p:cNvSpPr txBox="1"/>
          <p:nvPr/>
        </p:nvSpPr>
        <p:spPr>
          <a:xfrm>
            <a:off x="7649591" y="2014049"/>
            <a:ext cx="3429635" cy="1701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i="1" dirty="0">
                <a:solidFill>
                  <a:srgbClr val="8AC5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Flat_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indent="5334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aquellas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cuentas 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las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 </a:t>
            </a:r>
            <a:r>
              <a:rPr sz="18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generan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solo recibo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servicios.  </a:t>
            </a:r>
            <a:r>
              <a:rPr sz="18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(Personas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Naturales 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8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Personas 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Jurídicas).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61F530E-F3B7-40C5-8072-F77C9BC8B549}"/>
              </a:ext>
            </a:extLst>
          </p:cNvPr>
          <p:cNvSpPr txBox="1"/>
          <p:nvPr/>
        </p:nvSpPr>
        <p:spPr>
          <a:xfrm>
            <a:off x="7649591" y="4254504"/>
            <a:ext cx="3715385" cy="145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i="1" spc="-5" dirty="0">
                <a:solidFill>
                  <a:srgbClr val="8AC5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Large_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aquellas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cuentas 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las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 </a:t>
            </a:r>
            <a:r>
              <a:rPr sz="18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generan 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un recibo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servicios.  </a:t>
            </a:r>
            <a:r>
              <a:rPr sz="18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(Personas</a:t>
            </a:r>
            <a:r>
              <a:rPr sz="1800" spc="-2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Jurídicas).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C132FD4-2012-430D-AAFF-FA9783FB4808}"/>
              </a:ext>
            </a:extLst>
          </p:cNvPr>
          <p:cNvSpPr/>
          <p:nvPr/>
        </p:nvSpPr>
        <p:spPr>
          <a:xfrm>
            <a:off x="7179309" y="1978108"/>
            <a:ext cx="279400" cy="457200"/>
          </a:xfrm>
          <a:custGeom>
            <a:avLst/>
            <a:gdLst/>
            <a:ahLst/>
            <a:cxnLst/>
            <a:rect l="l" t="t" r="r" b="b"/>
            <a:pathLst>
              <a:path w="279400" h="457200">
                <a:moveTo>
                  <a:pt x="0" y="114300"/>
                </a:moveTo>
                <a:lnTo>
                  <a:pt x="139700" y="114300"/>
                </a:lnTo>
                <a:lnTo>
                  <a:pt x="139700" y="0"/>
                </a:lnTo>
                <a:lnTo>
                  <a:pt x="279400" y="228600"/>
                </a:lnTo>
                <a:lnTo>
                  <a:pt x="139700" y="457200"/>
                </a:lnTo>
                <a:lnTo>
                  <a:pt x="1397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13C4F101-453E-4FC9-8CA0-8D24389AA3BD}"/>
              </a:ext>
            </a:extLst>
          </p:cNvPr>
          <p:cNvSpPr/>
          <p:nvPr/>
        </p:nvSpPr>
        <p:spPr>
          <a:xfrm>
            <a:off x="7166609" y="4224659"/>
            <a:ext cx="279400" cy="457200"/>
          </a:xfrm>
          <a:custGeom>
            <a:avLst/>
            <a:gdLst/>
            <a:ahLst/>
            <a:cxnLst/>
            <a:rect l="l" t="t" r="r" b="b"/>
            <a:pathLst>
              <a:path w="279400" h="457200">
                <a:moveTo>
                  <a:pt x="0" y="114300"/>
                </a:moveTo>
                <a:lnTo>
                  <a:pt x="139700" y="114300"/>
                </a:lnTo>
                <a:lnTo>
                  <a:pt x="139700" y="0"/>
                </a:lnTo>
                <a:lnTo>
                  <a:pt x="279400" y="228600"/>
                </a:lnTo>
                <a:lnTo>
                  <a:pt x="139700" y="457200"/>
                </a:lnTo>
                <a:lnTo>
                  <a:pt x="139700" y="342900"/>
                </a:lnTo>
                <a:lnTo>
                  <a:pt x="0" y="342900"/>
                </a:lnTo>
                <a:lnTo>
                  <a:pt x="0" y="114300"/>
                </a:lnTo>
                <a:close/>
              </a:path>
            </a:pathLst>
          </a:custGeom>
          <a:ln w="12700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2">
            <a:extLst>
              <a:ext uri="{FF2B5EF4-FFF2-40B4-BE49-F238E27FC236}">
                <a16:creationId xmlns:a16="http://schemas.microsoft.com/office/drawing/2014/main" id="{116E0039-CA3F-45B7-97EC-D26941DB1807}"/>
              </a:ext>
            </a:extLst>
          </p:cNvPr>
          <p:cNvSpPr txBox="1"/>
          <p:nvPr/>
        </p:nvSpPr>
        <p:spPr>
          <a:xfrm>
            <a:off x="1569149" y="1383185"/>
            <a:ext cx="350479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lang="es-PE" sz="2400" spc="-5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de cuenta_</a:t>
            </a:r>
          </a:p>
        </p:txBody>
      </p:sp>
      <p:pic>
        <p:nvPicPr>
          <p:cNvPr id="11" name="Picture 2" descr="Resultado de imagen para check png">
            <a:extLst>
              <a:ext uri="{FF2B5EF4-FFF2-40B4-BE49-F238E27FC236}">
                <a16:creationId xmlns:a16="http://schemas.microsoft.com/office/drawing/2014/main" id="{F9CFB45C-F04B-441F-BC21-AC1EC8B0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39" y="1357003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79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A0603-6EBA-47A4-83B7-5322DC628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Penalidades_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5CDF0C1-D585-40C4-80B4-82A419DB9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28</a:t>
            </a:fld>
            <a:endParaRPr lang="es-PE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90A4056-2030-4930-B683-36B83972E56F}"/>
              </a:ext>
            </a:extLst>
          </p:cNvPr>
          <p:cNvSpPr txBox="1"/>
          <p:nvPr/>
        </p:nvSpPr>
        <p:spPr>
          <a:xfrm>
            <a:off x="1390903" y="2095436"/>
            <a:ext cx="658875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 </a:t>
            </a:r>
            <a:r>
              <a:rPr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desea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pagar </a:t>
            </a:r>
            <a:r>
              <a:rPr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 deuda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retomar 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 </a:t>
            </a:r>
            <a:r>
              <a:rPr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(comprar </a:t>
            </a:r>
            <a:r>
              <a:rPr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</a:t>
            </a:r>
            <a:r>
              <a:rPr spc="16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nueva).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D4CA2BF-CE48-48ED-9921-C107AEAF343D}"/>
              </a:ext>
            </a:extLst>
          </p:cNvPr>
          <p:cNvSpPr txBox="1"/>
          <p:nvPr/>
        </p:nvSpPr>
        <p:spPr>
          <a:xfrm>
            <a:off x="1951101" y="1426655"/>
            <a:ext cx="53717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PE" sz="2800" spc="-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penalidades</a:t>
            </a:r>
            <a:r>
              <a:rPr sz="2800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endParaRPr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BF1A662-FA35-4368-AE76-471B487535B8}"/>
              </a:ext>
            </a:extLst>
          </p:cNvPr>
          <p:cNvSpPr/>
          <p:nvPr/>
        </p:nvSpPr>
        <p:spPr>
          <a:xfrm>
            <a:off x="1319530" y="2967546"/>
            <a:ext cx="1889760" cy="1132840"/>
          </a:xfrm>
          <a:custGeom>
            <a:avLst/>
            <a:gdLst/>
            <a:ahLst/>
            <a:cxnLst/>
            <a:rect l="l" t="t" r="r" b="b"/>
            <a:pathLst>
              <a:path w="1889760" h="1132839">
                <a:moveTo>
                  <a:pt x="1776476" y="0"/>
                </a:moveTo>
                <a:lnTo>
                  <a:pt x="113283" y="0"/>
                </a:lnTo>
                <a:lnTo>
                  <a:pt x="69169" y="8895"/>
                </a:lnTo>
                <a:lnTo>
                  <a:pt x="33162" y="33162"/>
                </a:lnTo>
                <a:lnTo>
                  <a:pt x="8895" y="69169"/>
                </a:lnTo>
                <a:lnTo>
                  <a:pt x="0" y="113284"/>
                </a:lnTo>
                <a:lnTo>
                  <a:pt x="0" y="1019556"/>
                </a:lnTo>
                <a:lnTo>
                  <a:pt x="8895" y="1063670"/>
                </a:lnTo>
                <a:lnTo>
                  <a:pt x="33162" y="1099677"/>
                </a:lnTo>
                <a:lnTo>
                  <a:pt x="69169" y="1123944"/>
                </a:lnTo>
                <a:lnTo>
                  <a:pt x="113283" y="1132839"/>
                </a:lnTo>
                <a:lnTo>
                  <a:pt x="1776476" y="1132839"/>
                </a:lnTo>
                <a:lnTo>
                  <a:pt x="1820590" y="1123944"/>
                </a:lnTo>
                <a:lnTo>
                  <a:pt x="1856597" y="1099677"/>
                </a:lnTo>
                <a:lnTo>
                  <a:pt x="1880864" y="1063670"/>
                </a:lnTo>
                <a:lnTo>
                  <a:pt x="1889759" y="1019556"/>
                </a:lnTo>
                <a:lnTo>
                  <a:pt x="1889759" y="113284"/>
                </a:lnTo>
                <a:lnTo>
                  <a:pt x="1880864" y="69169"/>
                </a:lnTo>
                <a:lnTo>
                  <a:pt x="1856597" y="33162"/>
                </a:lnTo>
                <a:lnTo>
                  <a:pt x="1820590" y="8895"/>
                </a:lnTo>
                <a:lnTo>
                  <a:pt x="177647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DAC9FBF-CE96-4627-9EE5-9F09ED34BD48}"/>
              </a:ext>
            </a:extLst>
          </p:cNvPr>
          <p:cNvSpPr/>
          <p:nvPr/>
        </p:nvSpPr>
        <p:spPr>
          <a:xfrm>
            <a:off x="1319530" y="2967546"/>
            <a:ext cx="1889760" cy="1132840"/>
          </a:xfrm>
          <a:custGeom>
            <a:avLst/>
            <a:gdLst/>
            <a:ahLst/>
            <a:cxnLst/>
            <a:rect l="l" t="t" r="r" b="b"/>
            <a:pathLst>
              <a:path w="1889760" h="1132839">
                <a:moveTo>
                  <a:pt x="0" y="113284"/>
                </a:moveTo>
                <a:lnTo>
                  <a:pt x="8895" y="69169"/>
                </a:lnTo>
                <a:lnTo>
                  <a:pt x="33162" y="33162"/>
                </a:lnTo>
                <a:lnTo>
                  <a:pt x="69169" y="8895"/>
                </a:lnTo>
                <a:lnTo>
                  <a:pt x="113283" y="0"/>
                </a:lnTo>
                <a:lnTo>
                  <a:pt x="1776476" y="0"/>
                </a:lnTo>
                <a:lnTo>
                  <a:pt x="1820590" y="8895"/>
                </a:lnTo>
                <a:lnTo>
                  <a:pt x="1856597" y="33162"/>
                </a:lnTo>
                <a:lnTo>
                  <a:pt x="1880864" y="69169"/>
                </a:lnTo>
                <a:lnTo>
                  <a:pt x="1889759" y="113284"/>
                </a:lnTo>
                <a:lnTo>
                  <a:pt x="1889759" y="1019556"/>
                </a:lnTo>
                <a:lnTo>
                  <a:pt x="1880864" y="1063670"/>
                </a:lnTo>
                <a:lnTo>
                  <a:pt x="1856597" y="1099677"/>
                </a:lnTo>
                <a:lnTo>
                  <a:pt x="1820590" y="1123944"/>
                </a:lnTo>
                <a:lnTo>
                  <a:pt x="1776476" y="1132839"/>
                </a:lnTo>
                <a:lnTo>
                  <a:pt x="113283" y="1132839"/>
                </a:lnTo>
                <a:lnTo>
                  <a:pt x="69169" y="1123944"/>
                </a:lnTo>
                <a:lnTo>
                  <a:pt x="33162" y="1099677"/>
                </a:lnTo>
                <a:lnTo>
                  <a:pt x="8895" y="1063670"/>
                </a:lnTo>
                <a:lnTo>
                  <a:pt x="0" y="1019556"/>
                </a:lnTo>
                <a:lnTo>
                  <a:pt x="0" y="113284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93AEE662-06D2-4A71-81B4-E83F4F4AA9DB}"/>
              </a:ext>
            </a:extLst>
          </p:cNvPr>
          <p:cNvSpPr txBox="1"/>
          <p:nvPr/>
        </p:nvSpPr>
        <p:spPr>
          <a:xfrm>
            <a:off x="1707260" y="3285046"/>
            <a:ext cx="116078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Solicita </a:t>
            </a:r>
            <a:r>
              <a:rPr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sz="1600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DNI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072BFC9-347D-452B-85CB-1E8A933E9863}"/>
              </a:ext>
            </a:extLst>
          </p:cNvPr>
          <p:cNvSpPr/>
          <p:nvPr/>
        </p:nvSpPr>
        <p:spPr>
          <a:xfrm>
            <a:off x="3375659" y="3299016"/>
            <a:ext cx="398780" cy="467359"/>
          </a:xfrm>
          <a:custGeom>
            <a:avLst/>
            <a:gdLst/>
            <a:ahLst/>
            <a:cxnLst/>
            <a:rect l="l" t="t" r="r" b="b"/>
            <a:pathLst>
              <a:path w="398779" h="467360">
                <a:moveTo>
                  <a:pt x="199389" y="0"/>
                </a:moveTo>
                <a:lnTo>
                  <a:pt x="199389" y="93471"/>
                </a:lnTo>
                <a:lnTo>
                  <a:pt x="0" y="93471"/>
                </a:lnTo>
                <a:lnTo>
                  <a:pt x="0" y="373888"/>
                </a:lnTo>
                <a:lnTo>
                  <a:pt x="199389" y="373888"/>
                </a:lnTo>
                <a:lnTo>
                  <a:pt x="199389" y="467359"/>
                </a:lnTo>
                <a:lnTo>
                  <a:pt x="398779" y="233679"/>
                </a:lnTo>
                <a:lnTo>
                  <a:pt x="19938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6FC651F-D1FC-40C9-BB10-172A90E5BC89}"/>
              </a:ext>
            </a:extLst>
          </p:cNvPr>
          <p:cNvSpPr/>
          <p:nvPr/>
        </p:nvSpPr>
        <p:spPr>
          <a:xfrm>
            <a:off x="3966209" y="2967546"/>
            <a:ext cx="1889760" cy="1132840"/>
          </a:xfrm>
          <a:custGeom>
            <a:avLst/>
            <a:gdLst/>
            <a:ahLst/>
            <a:cxnLst/>
            <a:rect l="l" t="t" r="r" b="b"/>
            <a:pathLst>
              <a:path w="1889760" h="1132839">
                <a:moveTo>
                  <a:pt x="1776476" y="0"/>
                </a:moveTo>
                <a:lnTo>
                  <a:pt x="113284" y="0"/>
                </a:lnTo>
                <a:lnTo>
                  <a:pt x="69169" y="8895"/>
                </a:lnTo>
                <a:lnTo>
                  <a:pt x="33162" y="33162"/>
                </a:lnTo>
                <a:lnTo>
                  <a:pt x="8895" y="69169"/>
                </a:lnTo>
                <a:lnTo>
                  <a:pt x="0" y="113284"/>
                </a:lnTo>
                <a:lnTo>
                  <a:pt x="0" y="1019556"/>
                </a:lnTo>
                <a:lnTo>
                  <a:pt x="8895" y="1063670"/>
                </a:lnTo>
                <a:lnTo>
                  <a:pt x="33162" y="1099677"/>
                </a:lnTo>
                <a:lnTo>
                  <a:pt x="69169" y="1123944"/>
                </a:lnTo>
                <a:lnTo>
                  <a:pt x="113284" y="1132839"/>
                </a:lnTo>
                <a:lnTo>
                  <a:pt x="1776476" y="1132839"/>
                </a:lnTo>
                <a:lnTo>
                  <a:pt x="1820590" y="1123944"/>
                </a:lnTo>
                <a:lnTo>
                  <a:pt x="1856597" y="1099677"/>
                </a:lnTo>
                <a:lnTo>
                  <a:pt x="1880864" y="1063670"/>
                </a:lnTo>
                <a:lnTo>
                  <a:pt x="1889760" y="1019556"/>
                </a:lnTo>
                <a:lnTo>
                  <a:pt x="1889760" y="113284"/>
                </a:lnTo>
                <a:lnTo>
                  <a:pt x="1880864" y="69169"/>
                </a:lnTo>
                <a:lnTo>
                  <a:pt x="1856597" y="33162"/>
                </a:lnTo>
                <a:lnTo>
                  <a:pt x="1820590" y="8895"/>
                </a:lnTo>
                <a:lnTo>
                  <a:pt x="1776476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A7A035B8-3D60-43B9-8CCE-B10398107027}"/>
              </a:ext>
            </a:extLst>
          </p:cNvPr>
          <p:cNvSpPr/>
          <p:nvPr/>
        </p:nvSpPr>
        <p:spPr>
          <a:xfrm>
            <a:off x="3966209" y="2967546"/>
            <a:ext cx="1889760" cy="1132840"/>
          </a:xfrm>
          <a:custGeom>
            <a:avLst/>
            <a:gdLst/>
            <a:ahLst/>
            <a:cxnLst/>
            <a:rect l="l" t="t" r="r" b="b"/>
            <a:pathLst>
              <a:path w="1889760" h="1132839">
                <a:moveTo>
                  <a:pt x="0" y="113284"/>
                </a:moveTo>
                <a:lnTo>
                  <a:pt x="8895" y="69169"/>
                </a:lnTo>
                <a:lnTo>
                  <a:pt x="33162" y="33162"/>
                </a:lnTo>
                <a:lnTo>
                  <a:pt x="69169" y="8895"/>
                </a:lnTo>
                <a:lnTo>
                  <a:pt x="113284" y="0"/>
                </a:lnTo>
                <a:lnTo>
                  <a:pt x="1776476" y="0"/>
                </a:lnTo>
                <a:lnTo>
                  <a:pt x="1820590" y="8895"/>
                </a:lnTo>
                <a:lnTo>
                  <a:pt x="1856597" y="33162"/>
                </a:lnTo>
                <a:lnTo>
                  <a:pt x="1880864" y="69169"/>
                </a:lnTo>
                <a:lnTo>
                  <a:pt x="1889760" y="113284"/>
                </a:lnTo>
                <a:lnTo>
                  <a:pt x="1889760" y="1019556"/>
                </a:lnTo>
                <a:lnTo>
                  <a:pt x="1880864" y="1063670"/>
                </a:lnTo>
                <a:lnTo>
                  <a:pt x="1856597" y="1099677"/>
                </a:lnTo>
                <a:lnTo>
                  <a:pt x="1820590" y="1123944"/>
                </a:lnTo>
                <a:lnTo>
                  <a:pt x="1776476" y="1132839"/>
                </a:lnTo>
                <a:lnTo>
                  <a:pt x="113284" y="1132839"/>
                </a:lnTo>
                <a:lnTo>
                  <a:pt x="69169" y="1123944"/>
                </a:lnTo>
                <a:lnTo>
                  <a:pt x="33162" y="1099677"/>
                </a:lnTo>
                <a:lnTo>
                  <a:pt x="8895" y="1063670"/>
                </a:lnTo>
                <a:lnTo>
                  <a:pt x="0" y="1019556"/>
                </a:lnTo>
                <a:lnTo>
                  <a:pt x="0" y="11328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A7E52D6-5BC7-4C91-93AD-8983416FD8BF}"/>
              </a:ext>
            </a:extLst>
          </p:cNvPr>
          <p:cNvSpPr txBox="1"/>
          <p:nvPr/>
        </p:nvSpPr>
        <p:spPr>
          <a:xfrm>
            <a:off x="4095369" y="3236151"/>
            <a:ext cx="1631314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540" algn="ctr">
              <a:lnSpc>
                <a:spcPts val="1760"/>
              </a:lnSpc>
            </a:pPr>
            <a:r>
              <a:rPr sz="1600" spc="-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 </a:t>
            </a:r>
            <a:r>
              <a:rPr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portal </a:t>
            </a:r>
            <a:r>
              <a:rPr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 </a:t>
            </a: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monto </a:t>
            </a:r>
            <a:r>
              <a:rPr sz="16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</a:t>
            </a:r>
            <a:r>
              <a:rPr sz="1600" spc="-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deuda.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E1374277-D687-4CD2-88B7-DBC5639ADF49}"/>
              </a:ext>
            </a:extLst>
          </p:cNvPr>
          <p:cNvSpPr/>
          <p:nvPr/>
        </p:nvSpPr>
        <p:spPr>
          <a:xfrm>
            <a:off x="6022340" y="3299016"/>
            <a:ext cx="398780" cy="467359"/>
          </a:xfrm>
          <a:custGeom>
            <a:avLst/>
            <a:gdLst/>
            <a:ahLst/>
            <a:cxnLst/>
            <a:rect l="l" t="t" r="r" b="b"/>
            <a:pathLst>
              <a:path w="398779" h="467360">
                <a:moveTo>
                  <a:pt x="199389" y="0"/>
                </a:moveTo>
                <a:lnTo>
                  <a:pt x="199389" y="93471"/>
                </a:lnTo>
                <a:lnTo>
                  <a:pt x="0" y="93471"/>
                </a:lnTo>
                <a:lnTo>
                  <a:pt x="0" y="373888"/>
                </a:lnTo>
                <a:lnTo>
                  <a:pt x="199389" y="373888"/>
                </a:lnTo>
                <a:lnTo>
                  <a:pt x="199389" y="467359"/>
                </a:lnTo>
                <a:lnTo>
                  <a:pt x="398780" y="233679"/>
                </a:lnTo>
                <a:lnTo>
                  <a:pt x="199389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A3C7ABF8-0267-4E4E-8B66-61BF72EE79A8}"/>
              </a:ext>
            </a:extLst>
          </p:cNvPr>
          <p:cNvSpPr/>
          <p:nvPr/>
        </p:nvSpPr>
        <p:spPr>
          <a:xfrm>
            <a:off x="6612890" y="2967546"/>
            <a:ext cx="1889760" cy="1132840"/>
          </a:xfrm>
          <a:custGeom>
            <a:avLst/>
            <a:gdLst/>
            <a:ahLst/>
            <a:cxnLst/>
            <a:rect l="l" t="t" r="r" b="b"/>
            <a:pathLst>
              <a:path w="1889759" h="1132839">
                <a:moveTo>
                  <a:pt x="1776476" y="0"/>
                </a:moveTo>
                <a:lnTo>
                  <a:pt x="113283" y="0"/>
                </a:lnTo>
                <a:lnTo>
                  <a:pt x="69169" y="8895"/>
                </a:lnTo>
                <a:lnTo>
                  <a:pt x="33162" y="33162"/>
                </a:lnTo>
                <a:lnTo>
                  <a:pt x="8895" y="69169"/>
                </a:lnTo>
                <a:lnTo>
                  <a:pt x="0" y="113284"/>
                </a:lnTo>
                <a:lnTo>
                  <a:pt x="0" y="1019556"/>
                </a:lnTo>
                <a:lnTo>
                  <a:pt x="8895" y="1063670"/>
                </a:lnTo>
                <a:lnTo>
                  <a:pt x="33162" y="1099677"/>
                </a:lnTo>
                <a:lnTo>
                  <a:pt x="69169" y="1123944"/>
                </a:lnTo>
                <a:lnTo>
                  <a:pt x="113283" y="1132839"/>
                </a:lnTo>
                <a:lnTo>
                  <a:pt x="1776476" y="1132839"/>
                </a:lnTo>
                <a:lnTo>
                  <a:pt x="1820590" y="1123944"/>
                </a:lnTo>
                <a:lnTo>
                  <a:pt x="1856597" y="1099677"/>
                </a:lnTo>
                <a:lnTo>
                  <a:pt x="1880864" y="1063670"/>
                </a:lnTo>
                <a:lnTo>
                  <a:pt x="1889759" y="1019556"/>
                </a:lnTo>
                <a:lnTo>
                  <a:pt x="1889759" y="113284"/>
                </a:lnTo>
                <a:lnTo>
                  <a:pt x="1880864" y="69169"/>
                </a:lnTo>
                <a:lnTo>
                  <a:pt x="1856597" y="33162"/>
                </a:lnTo>
                <a:lnTo>
                  <a:pt x="1820590" y="8895"/>
                </a:lnTo>
                <a:lnTo>
                  <a:pt x="177647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E51B391-412F-40AD-8E68-B8BC035DB74E}"/>
              </a:ext>
            </a:extLst>
          </p:cNvPr>
          <p:cNvSpPr/>
          <p:nvPr/>
        </p:nvSpPr>
        <p:spPr>
          <a:xfrm>
            <a:off x="6612890" y="2967546"/>
            <a:ext cx="1889760" cy="1132840"/>
          </a:xfrm>
          <a:custGeom>
            <a:avLst/>
            <a:gdLst/>
            <a:ahLst/>
            <a:cxnLst/>
            <a:rect l="l" t="t" r="r" b="b"/>
            <a:pathLst>
              <a:path w="1889759" h="1132839">
                <a:moveTo>
                  <a:pt x="0" y="113284"/>
                </a:moveTo>
                <a:lnTo>
                  <a:pt x="8895" y="69169"/>
                </a:lnTo>
                <a:lnTo>
                  <a:pt x="33162" y="33162"/>
                </a:lnTo>
                <a:lnTo>
                  <a:pt x="69169" y="8895"/>
                </a:lnTo>
                <a:lnTo>
                  <a:pt x="113283" y="0"/>
                </a:lnTo>
                <a:lnTo>
                  <a:pt x="1776476" y="0"/>
                </a:lnTo>
                <a:lnTo>
                  <a:pt x="1820590" y="8895"/>
                </a:lnTo>
                <a:lnTo>
                  <a:pt x="1856597" y="33162"/>
                </a:lnTo>
                <a:lnTo>
                  <a:pt x="1880864" y="69169"/>
                </a:lnTo>
                <a:lnTo>
                  <a:pt x="1889759" y="113284"/>
                </a:lnTo>
                <a:lnTo>
                  <a:pt x="1889759" y="1019556"/>
                </a:lnTo>
                <a:lnTo>
                  <a:pt x="1880864" y="1063670"/>
                </a:lnTo>
                <a:lnTo>
                  <a:pt x="1856597" y="1099677"/>
                </a:lnTo>
                <a:lnTo>
                  <a:pt x="1820590" y="1123944"/>
                </a:lnTo>
                <a:lnTo>
                  <a:pt x="1776476" y="1132839"/>
                </a:lnTo>
                <a:lnTo>
                  <a:pt x="113283" y="1132839"/>
                </a:lnTo>
                <a:lnTo>
                  <a:pt x="69169" y="1123944"/>
                </a:lnTo>
                <a:lnTo>
                  <a:pt x="33162" y="1099677"/>
                </a:lnTo>
                <a:lnTo>
                  <a:pt x="8895" y="1063670"/>
                </a:lnTo>
                <a:lnTo>
                  <a:pt x="0" y="1019556"/>
                </a:lnTo>
                <a:lnTo>
                  <a:pt x="0" y="11328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1F6F7AC-7AC8-43FD-99CD-7AF7B4155B91}"/>
              </a:ext>
            </a:extLst>
          </p:cNvPr>
          <p:cNvSpPr txBox="1"/>
          <p:nvPr/>
        </p:nvSpPr>
        <p:spPr>
          <a:xfrm>
            <a:off x="6711950" y="3210751"/>
            <a:ext cx="169100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 marR="5080" indent="-15240" algn="ctr">
              <a:lnSpc>
                <a:spcPts val="1760"/>
              </a:lnSpc>
            </a:pP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 incidente </a:t>
            </a:r>
            <a:r>
              <a:rPr sz="16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 </a:t>
            </a:r>
            <a:r>
              <a:rPr sz="1600" spc="-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cobro </a:t>
            </a:r>
            <a:r>
              <a:rPr sz="16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600" spc="-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penalidad.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0EAF4357-DE38-4776-A9A5-F37F99608E0F}"/>
              </a:ext>
            </a:extLst>
          </p:cNvPr>
          <p:cNvSpPr/>
          <p:nvPr/>
        </p:nvSpPr>
        <p:spPr>
          <a:xfrm>
            <a:off x="7322819" y="4266755"/>
            <a:ext cx="467359" cy="401320"/>
          </a:xfrm>
          <a:custGeom>
            <a:avLst/>
            <a:gdLst/>
            <a:ahLst/>
            <a:cxnLst/>
            <a:rect l="l" t="t" r="r" b="b"/>
            <a:pathLst>
              <a:path w="467359" h="401320">
                <a:moveTo>
                  <a:pt x="467359" y="200659"/>
                </a:moveTo>
                <a:lnTo>
                  <a:pt x="0" y="200659"/>
                </a:lnTo>
                <a:lnTo>
                  <a:pt x="233679" y="401319"/>
                </a:lnTo>
                <a:lnTo>
                  <a:pt x="467359" y="200659"/>
                </a:lnTo>
                <a:close/>
              </a:path>
              <a:path w="467359" h="401320">
                <a:moveTo>
                  <a:pt x="373887" y="0"/>
                </a:moveTo>
                <a:lnTo>
                  <a:pt x="93472" y="0"/>
                </a:lnTo>
                <a:lnTo>
                  <a:pt x="93472" y="200659"/>
                </a:lnTo>
                <a:lnTo>
                  <a:pt x="373887" y="200659"/>
                </a:lnTo>
                <a:lnTo>
                  <a:pt x="3738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CCDB024F-447C-4C2C-91C4-447154756A6B}"/>
              </a:ext>
            </a:extLst>
          </p:cNvPr>
          <p:cNvSpPr/>
          <p:nvPr/>
        </p:nvSpPr>
        <p:spPr>
          <a:xfrm>
            <a:off x="6612890" y="4857305"/>
            <a:ext cx="1889760" cy="1135380"/>
          </a:xfrm>
          <a:custGeom>
            <a:avLst/>
            <a:gdLst/>
            <a:ahLst/>
            <a:cxnLst/>
            <a:rect l="l" t="t" r="r" b="b"/>
            <a:pathLst>
              <a:path w="1889759" h="1135379">
                <a:moveTo>
                  <a:pt x="1776221" y="0"/>
                </a:moveTo>
                <a:lnTo>
                  <a:pt x="113537" y="0"/>
                </a:lnTo>
                <a:lnTo>
                  <a:pt x="69330" y="8917"/>
                </a:lnTo>
                <a:lnTo>
                  <a:pt x="33242" y="33242"/>
                </a:lnTo>
                <a:lnTo>
                  <a:pt x="8917" y="69330"/>
                </a:lnTo>
                <a:lnTo>
                  <a:pt x="0" y="113537"/>
                </a:lnTo>
                <a:lnTo>
                  <a:pt x="0" y="1021841"/>
                </a:lnTo>
                <a:lnTo>
                  <a:pt x="8917" y="1066033"/>
                </a:lnTo>
                <a:lnTo>
                  <a:pt x="33242" y="1102123"/>
                </a:lnTo>
                <a:lnTo>
                  <a:pt x="69330" y="1126456"/>
                </a:lnTo>
                <a:lnTo>
                  <a:pt x="113537" y="1135380"/>
                </a:lnTo>
                <a:lnTo>
                  <a:pt x="1776221" y="1135380"/>
                </a:lnTo>
                <a:lnTo>
                  <a:pt x="1820429" y="1126456"/>
                </a:lnTo>
                <a:lnTo>
                  <a:pt x="1856517" y="1102123"/>
                </a:lnTo>
                <a:lnTo>
                  <a:pt x="1880842" y="1066033"/>
                </a:lnTo>
                <a:lnTo>
                  <a:pt x="1889759" y="1021841"/>
                </a:lnTo>
                <a:lnTo>
                  <a:pt x="1889759" y="113537"/>
                </a:lnTo>
                <a:lnTo>
                  <a:pt x="1880842" y="69330"/>
                </a:lnTo>
                <a:lnTo>
                  <a:pt x="1856517" y="33242"/>
                </a:lnTo>
                <a:lnTo>
                  <a:pt x="1820429" y="8917"/>
                </a:lnTo>
                <a:lnTo>
                  <a:pt x="177622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74D9A1F9-E6F2-4CDB-ADEC-590A34BFF781}"/>
              </a:ext>
            </a:extLst>
          </p:cNvPr>
          <p:cNvSpPr/>
          <p:nvPr/>
        </p:nvSpPr>
        <p:spPr>
          <a:xfrm>
            <a:off x="6612890" y="4857305"/>
            <a:ext cx="1889760" cy="1135380"/>
          </a:xfrm>
          <a:custGeom>
            <a:avLst/>
            <a:gdLst/>
            <a:ahLst/>
            <a:cxnLst/>
            <a:rect l="l" t="t" r="r" b="b"/>
            <a:pathLst>
              <a:path w="1889759" h="1135379">
                <a:moveTo>
                  <a:pt x="0" y="113537"/>
                </a:moveTo>
                <a:lnTo>
                  <a:pt x="8917" y="69330"/>
                </a:lnTo>
                <a:lnTo>
                  <a:pt x="33242" y="33242"/>
                </a:lnTo>
                <a:lnTo>
                  <a:pt x="69330" y="8917"/>
                </a:lnTo>
                <a:lnTo>
                  <a:pt x="113537" y="0"/>
                </a:lnTo>
                <a:lnTo>
                  <a:pt x="1776221" y="0"/>
                </a:lnTo>
                <a:lnTo>
                  <a:pt x="1820429" y="8917"/>
                </a:lnTo>
                <a:lnTo>
                  <a:pt x="1856517" y="33242"/>
                </a:lnTo>
                <a:lnTo>
                  <a:pt x="1880842" y="69330"/>
                </a:lnTo>
                <a:lnTo>
                  <a:pt x="1889759" y="113537"/>
                </a:lnTo>
                <a:lnTo>
                  <a:pt x="1889759" y="1021841"/>
                </a:lnTo>
                <a:lnTo>
                  <a:pt x="1880842" y="1066033"/>
                </a:lnTo>
                <a:lnTo>
                  <a:pt x="1856517" y="1102123"/>
                </a:lnTo>
                <a:lnTo>
                  <a:pt x="1820429" y="1126456"/>
                </a:lnTo>
                <a:lnTo>
                  <a:pt x="1776221" y="1135380"/>
                </a:lnTo>
                <a:lnTo>
                  <a:pt x="113537" y="1135380"/>
                </a:lnTo>
                <a:lnTo>
                  <a:pt x="69330" y="1126456"/>
                </a:lnTo>
                <a:lnTo>
                  <a:pt x="33242" y="1102123"/>
                </a:lnTo>
                <a:lnTo>
                  <a:pt x="8917" y="1066033"/>
                </a:lnTo>
                <a:lnTo>
                  <a:pt x="0" y="1021841"/>
                </a:lnTo>
                <a:lnTo>
                  <a:pt x="0" y="113537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07733017-87AE-4149-8EDC-0B0E587471A9}"/>
              </a:ext>
            </a:extLst>
          </p:cNvPr>
          <p:cNvSpPr txBox="1"/>
          <p:nvPr/>
        </p:nvSpPr>
        <p:spPr>
          <a:xfrm>
            <a:off x="6725600" y="5108331"/>
            <a:ext cx="166179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9220" algn="ctr">
              <a:lnSpc>
                <a:spcPts val="1760"/>
              </a:lnSpc>
            </a:pP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 Orden </a:t>
            </a:r>
            <a:r>
              <a:rPr sz="16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 </a:t>
            </a:r>
            <a:r>
              <a:rPr sz="1600" spc="-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cobro </a:t>
            </a:r>
            <a:r>
              <a:rPr sz="16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1600" spc="-3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penalidad.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F06CB0A1-71C5-4114-AAC7-B38226ACE17C}"/>
              </a:ext>
            </a:extLst>
          </p:cNvPr>
          <p:cNvSpPr/>
          <p:nvPr/>
        </p:nvSpPr>
        <p:spPr>
          <a:xfrm>
            <a:off x="6045200" y="5188775"/>
            <a:ext cx="398780" cy="469900"/>
          </a:xfrm>
          <a:custGeom>
            <a:avLst/>
            <a:gdLst/>
            <a:ahLst/>
            <a:cxnLst/>
            <a:rect l="l" t="t" r="r" b="b"/>
            <a:pathLst>
              <a:path w="398779" h="469900">
                <a:moveTo>
                  <a:pt x="199389" y="0"/>
                </a:moveTo>
                <a:lnTo>
                  <a:pt x="0" y="234950"/>
                </a:lnTo>
                <a:lnTo>
                  <a:pt x="199389" y="469900"/>
                </a:lnTo>
                <a:lnTo>
                  <a:pt x="199389" y="375920"/>
                </a:lnTo>
                <a:lnTo>
                  <a:pt x="398779" y="375920"/>
                </a:lnTo>
                <a:lnTo>
                  <a:pt x="398779" y="93980"/>
                </a:lnTo>
                <a:lnTo>
                  <a:pt x="199389" y="93980"/>
                </a:lnTo>
                <a:lnTo>
                  <a:pt x="19938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4881DF36-0F90-444E-B136-55C47E13AD62}"/>
              </a:ext>
            </a:extLst>
          </p:cNvPr>
          <p:cNvSpPr/>
          <p:nvPr/>
        </p:nvSpPr>
        <p:spPr>
          <a:xfrm>
            <a:off x="3966209" y="4857305"/>
            <a:ext cx="1889760" cy="1135380"/>
          </a:xfrm>
          <a:custGeom>
            <a:avLst/>
            <a:gdLst/>
            <a:ahLst/>
            <a:cxnLst/>
            <a:rect l="l" t="t" r="r" b="b"/>
            <a:pathLst>
              <a:path w="1889760" h="1135379">
                <a:moveTo>
                  <a:pt x="1776222" y="0"/>
                </a:moveTo>
                <a:lnTo>
                  <a:pt x="113537" y="0"/>
                </a:lnTo>
                <a:lnTo>
                  <a:pt x="69330" y="8917"/>
                </a:lnTo>
                <a:lnTo>
                  <a:pt x="33242" y="33242"/>
                </a:lnTo>
                <a:lnTo>
                  <a:pt x="8917" y="69330"/>
                </a:lnTo>
                <a:lnTo>
                  <a:pt x="0" y="113537"/>
                </a:lnTo>
                <a:lnTo>
                  <a:pt x="0" y="1021841"/>
                </a:lnTo>
                <a:lnTo>
                  <a:pt x="8917" y="1066033"/>
                </a:lnTo>
                <a:lnTo>
                  <a:pt x="33242" y="1102123"/>
                </a:lnTo>
                <a:lnTo>
                  <a:pt x="69330" y="1126456"/>
                </a:lnTo>
                <a:lnTo>
                  <a:pt x="113537" y="1135380"/>
                </a:lnTo>
                <a:lnTo>
                  <a:pt x="1776222" y="1135380"/>
                </a:lnTo>
                <a:lnTo>
                  <a:pt x="1820429" y="1126456"/>
                </a:lnTo>
                <a:lnTo>
                  <a:pt x="1856517" y="1102123"/>
                </a:lnTo>
                <a:lnTo>
                  <a:pt x="1880842" y="1066033"/>
                </a:lnTo>
                <a:lnTo>
                  <a:pt x="1889760" y="1021841"/>
                </a:lnTo>
                <a:lnTo>
                  <a:pt x="1889760" y="113537"/>
                </a:lnTo>
                <a:lnTo>
                  <a:pt x="1880842" y="69330"/>
                </a:lnTo>
                <a:lnTo>
                  <a:pt x="1856517" y="33242"/>
                </a:lnTo>
                <a:lnTo>
                  <a:pt x="1820429" y="8917"/>
                </a:lnTo>
                <a:lnTo>
                  <a:pt x="1776222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84E63D13-9774-4AF8-BF48-73222F9926E7}"/>
              </a:ext>
            </a:extLst>
          </p:cNvPr>
          <p:cNvSpPr/>
          <p:nvPr/>
        </p:nvSpPr>
        <p:spPr>
          <a:xfrm>
            <a:off x="3966209" y="4857305"/>
            <a:ext cx="1889760" cy="1135380"/>
          </a:xfrm>
          <a:custGeom>
            <a:avLst/>
            <a:gdLst/>
            <a:ahLst/>
            <a:cxnLst/>
            <a:rect l="l" t="t" r="r" b="b"/>
            <a:pathLst>
              <a:path w="1889760" h="1135379">
                <a:moveTo>
                  <a:pt x="0" y="113537"/>
                </a:moveTo>
                <a:lnTo>
                  <a:pt x="8917" y="69330"/>
                </a:lnTo>
                <a:lnTo>
                  <a:pt x="33242" y="33242"/>
                </a:lnTo>
                <a:lnTo>
                  <a:pt x="69330" y="8917"/>
                </a:lnTo>
                <a:lnTo>
                  <a:pt x="113537" y="0"/>
                </a:lnTo>
                <a:lnTo>
                  <a:pt x="1776222" y="0"/>
                </a:lnTo>
                <a:lnTo>
                  <a:pt x="1820429" y="8917"/>
                </a:lnTo>
                <a:lnTo>
                  <a:pt x="1856517" y="33242"/>
                </a:lnTo>
                <a:lnTo>
                  <a:pt x="1880842" y="69330"/>
                </a:lnTo>
                <a:lnTo>
                  <a:pt x="1889760" y="113537"/>
                </a:lnTo>
                <a:lnTo>
                  <a:pt x="1889760" y="1021841"/>
                </a:lnTo>
                <a:lnTo>
                  <a:pt x="1880842" y="1066033"/>
                </a:lnTo>
                <a:lnTo>
                  <a:pt x="1856517" y="1102123"/>
                </a:lnTo>
                <a:lnTo>
                  <a:pt x="1820429" y="1126456"/>
                </a:lnTo>
                <a:lnTo>
                  <a:pt x="1776222" y="1135380"/>
                </a:lnTo>
                <a:lnTo>
                  <a:pt x="113537" y="1135380"/>
                </a:lnTo>
                <a:lnTo>
                  <a:pt x="69330" y="1126456"/>
                </a:lnTo>
                <a:lnTo>
                  <a:pt x="33242" y="1102123"/>
                </a:lnTo>
                <a:lnTo>
                  <a:pt x="8917" y="1066033"/>
                </a:lnTo>
                <a:lnTo>
                  <a:pt x="0" y="1021841"/>
                </a:lnTo>
                <a:lnTo>
                  <a:pt x="0" y="113537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63AC5663-E3B9-432C-A15E-D2F1044509CF}"/>
              </a:ext>
            </a:extLst>
          </p:cNvPr>
          <p:cNvSpPr txBox="1"/>
          <p:nvPr/>
        </p:nvSpPr>
        <p:spPr>
          <a:xfrm>
            <a:off x="4390390" y="5080391"/>
            <a:ext cx="104013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 algn="ctr">
              <a:lnSpc>
                <a:spcPts val="1760"/>
              </a:lnSpc>
            </a:pP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  <a:r>
              <a:rPr sz="1600" spc="-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paga  penalidad.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11CD777D-EB11-4195-9495-092E2EFFB518}"/>
              </a:ext>
            </a:extLst>
          </p:cNvPr>
          <p:cNvSpPr/>
          <p:nvPr/>
        </p:nvSpPr>
        <p:spPr>
          <a:xfrm>
            <a:off x="3398520" y="5188775"/>
            <a:ext cx="398780" cy="469900"/>
          </a:xfrm>
          <a:custGeom>
            <a:avLst/>
            <a:gdLst/>
            <a:ahLst/>
            <a:cxnLst/>
            <a:rect l="l" t="t" r="r" b="b"/>
            <a:pathLst>
              <a:path w="398779" h="469900">
                <a:moveTo>
                  <a:pt x="199389" y="0"/>
                </a:moveTo>
                <a:lnTo>
                  <a:pt x="0" y="234950"/>
                </a:lnTo>
                <a:lnTo>
                  <a:pt x="199389" y="469900"/>
                </a:lnTo>
                <a:lnTo>
                  <a:pt x="199389" y="375920"/>
                </a:lnTo>
                <a:lnTo>
                  <a:pt x="398779" y="375920"/>
                </a:lnTo>
                <a:lnTo>
                  <a:pt x="398779" y="93980"/>
                </a:lnTo>
                <a:lnTo>
                  <a:pt x="199389" y="93980"/>
                </a:lnTo>
                <a:lnTo>
                  <a:pt x="19938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E56A8267-900F-4C19-BE93-D93F228B3530}"/>
              </a:ext>
            </a:extLst>
          </p:cNvPr>
          <p:cNvSpPr/>
          <p:nvPr/>
        </p:nvSpPr>
        <p:spPr>
          <a:xfrm>
            <a:off x="1319530" y="4857305"/>
            <a:ext cx="1889760" cy="1135380"/>
          </a:xfrm>
          <a:custGeom>
            <a:avLst/>
            <a:gdLst/>
            <a:ahLst/>
            <a:cxnLst/>
            <a:rect l="l" t="t" r="r" b="b"/>
            <a:pathLst>
              <a:path w="1889760" h="1135379">
                <a:moveTo>
                  <a:pt x="1776221" y="0"/>
                </a:moveTo>
                <a:lnTo>
                  <a:pt x="113537" y="0"/>
                </a:lnTo>
                <a:lnTo>
                  <a:pt x="69330" y="8917"/>
                </a:lnTo>
                <a:lnTo>
                  <a:pt x="33242" y="33242"/>
                </a:lnTo>
                <a:lnTo>
                  <a:pt x="8917" y="69330"/>
                </a:lnTo>
                <a:lnTo>
                  <a:pt x="0" y="113537"/>
                </a:lnTo>
                <a:lnTo>
                  <a:pt x="0" y="1021841"/>
                </a:lnTo>
                <a:lnTo>
                  <a:pt x="8917" y="1066033"/>
                </a:lnTo>
                <a:lnTo>
                  <a:pt x="33242" y="1102123"/>
                </a:lnTo>
                <a:lnTo>
                  <a:pt x="69330" y="1126456"/>
                </a:lnTo>
                <a:lnTo>
                  <a:pt x="113537" y="1135380"/>
                </a:lnTo>
                <a:lnTo>
                  <a:pt x="1776221" y="1135380"/>
                </a:lnTo>
                <a:lnTo>
                  <a:pt x="1820429" y="1126456"/>
                </a:lnTo>
                <a:lnTo>
                  <a:pt x="1856517" y="1102123"/>
                </a:lnTo>
                <a:lnTo>
                  <a:pt x="1880842" y="1066033"/>
                </a:lnTo>
                <a:lnTo>
                  <a:pt x="1889759" y="1021841"/>
                </a:lnTo>
                <a:lnTo>
                  <a:pt x="1889759" y="113537"/>
                </a:lnTo>
                <a:lnTo>
                  <a:pt x="1880842" y="69330"/>
                </a:lnTo>
                <a:lnTo>
                  <a:pt x="1856517" y="33242"/>
                </a:lnTo>
                <a:lnTo>
                  <a:pt x="1820429" y="8917"/>
                </a:lnTo>
                <a:lnTo>
                  <a:pt x="177622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4F0FF592-AC34-46BB-A496-A10CC01522DF}"/>
              </a:ext>
            </a:extLst>
          </p:cNvPr>
          <p:cNvSpPr/>
          <p:nvPr/>
        </p:nvSpPr>
        <p:spPr>
          <a:xfrm>
            <a:off x="1319530" y="4857305"/>
            <a:ext cx="1889760" cy="1135380"/>
          </a:xfrm>
          <a:custGeom>
            <a:avLst/>
            <a:gdLst/>
            <a:ahLst/>
            <a:cxnLst/>
            <a:rect l="l" t="t" r="r" b="b"/>
            <a:pathLst>
              <a:path w="1889760" h="1135379">
                <a:moveTo>
                  <a:pt x="0" y="113537"/>
                </a:moveTo>
                <a:lnTo>
                  <a:pt x="8917" y="69330"/>
                </a:lnTo>
                <a:lnTo>
                  <a:pt x="33242" y="33242"/>
                </a:lnTo>
                <a:lnTo>
                  <a:pt x="69330" y="8917"/>
                </a:lnTo>
                <a:lnTo>
                  <a:pt x="113537" y="0"/>
                </a:lnTo>
                <a:lnTo>
                  <a:pt x="1776221" y="0"/>
                </a:lnTo>
                <a:lnTo>
                  <a:pt x="1820429" y="8917"/>
                </a:lnTo>
                <a:lnTo>
                  <a:pt x="1856517" y="33242"/>
                </a:lnTo>
                <a:lnTo>
                  <a:pt x="1880842" y="69330"/>
                </a:lnTo>
                <a:lnTo>
                  <a:pt x="1889759" y="113537"/>
                </a:lnTo>
                <a:lnTo>
                  <a:pt x="1889759" y="1021841"/>
                </a:lnTo>
                <a:lnTo>
                  <a:pt x="1880842" y="1066033"/>
                </a:lnTo>
                <a:lnTo>
                  <a:pt x="1856517" y="1102123"/>
                </a:lnTo>
                <a:lnTo>
                  <a:pt x="1820429" y="1126456"/>
                </a:lnTo>
                <a:lnTo>
                  <a:pt x="1776221" y="1135380"/>
                </a:lnTo>
                <a:lnTo>
                  <a:pt x="113537" y="1135380"/>
                </a:lnTo>
                <a:lnTo>
                  <a:pt x="69330" y="1126456"/>
                </a:lnTo>
                <a:lnTo>
                  <a:pt x="33242" y="1102123"/>
                </a:lnTo>
                <a:lnTo>
                  <a:pt x="8917" y="1066033"/>
                </a:lnTo>
                <a:lnTo>
                  <a:pt x="0" y="1021841"/>
                </a:lnTo>
                <a:lnTo>
                  <a:pt x="0" y="11353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CF0F7638-EA7B-4B2B-AD15-47592DE94930}"/>
              </a:ext>
            </a:extLst>
          </p:cNvPr>
          <p:cNvSpPr txBox="1"/>
          <p:nvPr/>
        </p:nvSpPr>
        <p:spPr>
          <a:xfrm>
            <a:off x="1511300" y="4967415"/>
            <a:ext cx="146138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 marR="5080" indent="-10160" algn="just">
              <a:lnSpc>
                <a:spcPts val="1760"/>
              </a:lnSpc>
            </a:pPr>
            <a:r>
              <a:rPr sz="1600" spc="-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Avanza </a:t>
            </a: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orden</a:t>
            </a:r>
            <a:r>
              <a:rPr sz="1600" spc="-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 </a:t>
            </a: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envía correo </a:t>
            </a:r>
            <a:r>
              <a:rPr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 </a:t>
            </a:r>
            <a:r>
              <a:rPr sz="1600" spc="-1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cobranzas para  </a:t>
            </a: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actualizar</a:t>
            </a:r>
            <a:r>
              <a:rPr sz="1600" spc="-2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flag.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4D3E0327-8C16-4F26-8C9D-729675AC3F41}"/>
              </a:ext>
            </a:extLst>
          </p:cNvPr>
          <p:cNvSpPr/>
          <p:nvPr/>
        </p:nvSpPr>
        <p:spPr>
          <a:xfrm>
            <a:off x="9220200" y="3730816"/>
            <a:ext cx="1905000" cy="2443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15BA3706-D892-4614-A878-2972311D05DD}"/>
              </a:ext>
            </a:extLst>
          </p:cNvPr>
          <p:cNvSpPr/>
          <p:nvPr/>
        </p:nvSpPr>
        <p:spPr>
          <a:xfrm>
            <a:off x="9018269" y="1816925"/>
            <a:ext cx="2286000" cy="1837055"/>
          </a:xfrm>
          <a:custGeom>
            <a:avLst/>
            <a:gdLst/>
            <a:ahLst/>
            <a:cxnLst/>
            <a:rect l="l" t="t" r="r" b="b"/>
            <a:pathLst>
              <a:path w="2286000" h="1837054">
                <a:moveTo>
                  <a:pt x="0" y="264541"/>
                </a:moveTo>
                <a:lnTo>
                  <a:pt x="4263" y="217003"/>
                </a:lnTo>
                <a:lnTo>
                  <a:pt x="16556" y="172255"/>
                </a:lnTo>
                <a:lnTo>
                  <a:pt x="36129" y="131045"/>
                </a:lnTo>
                <a:lnTo>
                  <a:pt x="62233" y="94121"/>
                </a:lnTo>
                <a:lnTo>
                  <a:pt x="94121" y="62233"/>
                </a:lnTo>
                <a:lnTo>
                  <a:pt x="131045" y="36129"/>
                </a:lnTo>
                <a:lnTo>
                  <a:pt x="172255" y="16556"/>
                </a:lnTo>
                <a:lnTo>
                  <a:pt x="217003" y="4263"/>
                </a:lnTo>
                <a:lnTo>
                  <a:pt x="264540" y="0"/>
                </a:lnTo>
                <a:lnTo>
                  <a:pt x="381000" y="0"/>
                </a:lnTo>
                <a:lnTo>
                  <a:pt x="952500" y="0"/>
                </a:lnTo>
                <a:lnTo>
                  <a:pt x="2021458" y="0"/>
                </a:lnTo>
                <a:lnTo>
                  <a:pt x="2068996" y="4263"/>
                </a:lnTo>
                <a:lnTo>
                  <a:pt x="2113744" y="16556"/>
                </a:lnTo>
                <a:lnTo>
                  <a:pt x="2154954" y="36129"/>
                </a:lnTo>
                <a:lnTo>
                  <a:pt x="2191878" y="62233"/>
                </a:lnTo>
                <a:lnTo>
                  <a:pt x="2223766" y="94121"/>
                </a:lnTo>
                <a:lnTo>
                  <a:pt x="2249870" y="131045"/>
                </a:lnTo>
                <a:lnTo>
                  <a:pt x="2269443" y="172255"/>
                </a:lnTo>
                <a:lnTo>
                  <a:pt x="2281736" y="217003"/>
                </a:lnTo>
                <a:lnTo>
                  <a:pt x="2286000" y="264541"/>
                </a:lnTo>
                <a:lnTo>
                  <a:pt x="2286000" y="926084"/>
                </a:lnTo>
                <a:lnTo>
                  <a:pt x="2286000" y="1322959"/>
                </a:lnTo>
                <a:lnTo>
                  <a:pt x="2281736" y="1370496"/>
                </a:lnTo>
                <a:lnTo>
                  <a:pt x="2269443" y="1415244"/>
                </a:lnTo>
                <a:lnTo>
                  <a:pt x="2249870" y="1456454"/>
                </a:lnTo>
                <a:lnTo>
                  <a:pt x="2223766" y="1493378"/>
                </a:lnTo>
                <a:lnTo>
                  <a:pt x="2191878" y="1525266"/>
                </a:lnTo>
                <a:lnTo>
                  <a:pt x="2154954" y="1551370"/>
                </a:lnTo>
                <a:lnTo>
                  <a:pt x="2113744" y="1570943"/>
                </a:lnTo>
                <a:lnTo>
                  <a:pt x="2068996" y="1583236"/>
                </a:lnTo>
                <a:lnTo>
                  <a:pt x="2021458" y="1587500"/>
                </a:lnTo>
                <a:lnTo>
                  <a:pt x="952500" y="1587500"/>
                </a:lnTo>
                <a:lnTo>
                  <a:pt x="704850" y="1836674"/>
                </a:lnTo>
                <a:lnTo>
                  <a:pt x="381000" y="1587500"/>
                </a:lnTo>
                <a:lnTo>
                  <a:pt x="264540" y="1587500"/>
                </a:lnTo>
                <a:lnTo>
                  <a:pt x="217003" y="1583236"/>
                </a:lnTo>
                <a:lnTo>
                  <a:pt x="172255" y="1570943"/>
                </a:lnTo>
                <a:lnTo>
                  <a:pt x="131045" y="1551370"/>
                </a:lnTo>
                <a:lnTo>
                  <a:pt x="94121" y="1525266"/>
                </a:lnTo>
                <a:lnTo>
                  <a:pt x="62233" y="1493378"/>
                </a:lnTo>
                <a:lnTo>
                  <a:pt x="36129" y="1456454"/>
                </a:lnTo>
                <a:lnTo>
                  <a:pt x="16556" y="1415244"/>
                </a:lnTo>
                <a:lnTo>
                  <a:pt x="4263" y="1370496"/>
                </a:lnTo>
                <a:lnTo>
                  <a:pt x="0" y="1322959"/>
                </a:lnTo>
                <a:lnTo>
                  <a:pt x="0" y="926084"/>
                </a:lnTo>
                <a:lnTo>
                  <a:pt x="0" y="264541"/>
                </a:lnTo>
                <a:close/>
              </a:path>
            </a:pathLst>
          </a:custGeom>
          <a:ln w="381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FF824DF9-3213-4F06-A390-49CEB5A0B119}"/>
              </a:ext>
            </a:extLst>
          </p:cNvPr>
          <p:cNvSpPr txBox="1"/>
          <p:nvPr/>
        </p:nvSpPr>
        <p:spPr>
          <a:xfrm>
            <a:off x="9259316" y="1909255"/>
            <a:ext cx="1805305" cy="139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800" spc="-8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recomiendo que 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calcules 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manualmente </a:t>
            </a:r>
            <a:r>
              <a:rPr sz="18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deuda </a:t>
            </a:r>
            <a:r>
              <a:rPr sz="1800" spc="-2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sz="18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evitar  posibles</a:t>
            </a:r>
            <a:r>
              <a:rPr sz="1800" spc="-8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errores.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34D6AD2B-329F-497E-B679-FE31EE71198C}"/>
              </a:ext>
            </a:extLst>
          </p:cNvPr>
          <p:cNvSpPr/>
          <p:nvPr/>
        </p:nvSpPr>
        <p:spPr>
          <a:xfrm>
            <a:off x="1417319" y="1493076"/>
            <a:ext cx="302260" cy="31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7496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77CA6-3355-42A6-9820-F0B64030B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Penalidades_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E00E19-CAD0-4F1E-8947-718002A6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29</a:t>
            </a:fld>
            <a:endParaRPr lang="es-PE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A80025C3-0516-4C9A-B33F-01B6FA4D3610}"/>
              </a:ext>
            </a:extLst>
          </p:cNvPr>
          <p:cNvSpPr/>
          <p:nvPr/>
        </p:nvSpPr>
        <p:spPr>
          <a:xfrm>
            <a:off x="946150" y="3355808"/>
            <a:ext cx="102235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D1896BF-CE26-4408-B358-D914E8DED53A}"/>
              </a:ext>
            </a:extLst>
          </p:cNvPr>
          <p:cNvSpPr txBox="1"/>
          <p:nvPr/>
        </p:nvSpPr>
        <p:spPr>
          <a:xfrm>
            <a:off x="1951101" y="1426655"/>
            <a:ext cx="53717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PE" sz="2800" spc="-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penalidades</a:t>
            </a:r>
            <a:r>
              <a:rPr sz="2800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endParaRPr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524301D5-492D-4D9D-8D99-45E5823CC5E3}"/>
              </a:ext>
            </a:extLst>
          </p:cNvPr>
          <p:cNvSpPr/>
          <p:nvPr/>
        </p:nvSpPr>
        <p:spPr>
          <a:xfrm>
            <a:off x="1417319" y="1493076"/>
            <a:ext cx="302260" cy="31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9E17950-7BEB-457B-B613-4844FCF88980}"/>
              </a:ext>
            </a:extLst>
          </p:cNvPr>
          <p:cNvSpPr txBox="1"/>
          <p:nvPr/>
        </p:nvSpPr>
        <p:spPr>
          <a:xfrm>
            <a:off x="1417320" y="2120246"/>
            <a:ext cx="754926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PE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pago de penalidades solo se realiza en caso el cliente cuente con contrato vigente (planes Entel control / Entel libre) ya que desea retomar el servicio con línea nueva.</a:t>
            </a:r>
          </a:p>
          <a:p>
            <a:pPr marL="12700">
              <a:lnSpc>
                <a:spcPct val="100000"/>
              </a:lnSpc>
            </a:pPr>
            <a:r>
              <a:rPr lang="es-PE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Seguimos la siguiente tipificación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29">
            <a:extLst>
              <a:ext uri="{FF2B5EF4-FFF2-40B4-BE49-F238E27FC236}">
                <a16:creationId xmlns:a16="http://schemas.microsoft.com/office/drawing/2014/main" id="{C83C9F3C-D2DB-487F-BAC0-4E241746F97F}"/>
              </a:ext>
            </a:extLst>
          </p:cNvPr>
          <p:cNvSpPr/>
          <p:nvPr/>
        </p:nvSpPr>
        <p:spPr>
          <a:xfrm>
            <a:off x="9198102" y="1021315"/>
            <a:ext cx="1905000" cy="2443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69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AD60B-328B-4CD2-844B-3BF84696F3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Agenda_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936652-874F-479B-ABD8-492EF4C94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3</a:t>
            </a:fld>
            <a:endParaRPr lang="es-PE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2D506857-6EC6-4B16-8656-EC08788DE028}"/>
              </a:ext>
            </a:extLst>
          </p:cNvPr>
          <p:cNvSpPr txBox="1"/>
          <p:nvPr/>
        </p:nvSpPr>
        <p:spPr>
          <a:xfrm>
            <a:off x="6497043" y="2969478"/>
            <a:ext cx="398399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300355" algn="l"/>
              </a:tabLst>
            </a:pPr>
            <a:r>
              <a:rPr lang="es-PE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Concepto_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300355" algn="l"/>
              </a:tabLst>
            </a:pPr>
            <a:r>
              <a:rPr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Ciclos</a:t>
            </a:r>
            <a:r>
              <a:rPr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pc="-114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facturación</a:t>
            </a:r>
            <a:r>
              <a:rPr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buFont typeface="Wingdings"/>
              <a:buChar char=""/>
              <a:tabLst>
                <a:tab pos="300355" algn="l"/>
              </a:tabLst>
            </a:pP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de</a:t>
            </a:r>
            <a:r>
              <a:rPr lang="es-PE" spc="-9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prorrateo_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300355" algn="l"/>
              </a:tabLst>
            </a:pP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Cobranzas_</a:t>
            </a: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300355" algn="l"/>
              </a:tabLst>
            </a:pP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 cuenta_</a:t>
            </a:r>
          </a:p>
          <a:p>
            <a:pPr marL="299720" indent="-287020">
              <a:lnSpc>
                <a:spcPct val="100000"/>
              </a:lnSpc>
              <a:buFont typeface="Wingdings"/>
              <a:buChar char=""/>
              <a:tabLst>
                <a:tab pos="300355" algn="l"/>
              </a:tabLst>
            </a:pPr>
            <a:r>
              <a:rPr lang="es-PE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Penalidades_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ED704-ECD0-41FA-A303-5DDB24CE47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740" y="1923102"/>
            <a:ext cx="54864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2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8F84D-0F49-4035-AF08-63F85A4CD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Penalidades_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C8A54F-44C7-4FD9-97F3-C692889C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30</a:t>
            </a:fld>
            <a:endParaRPr lang="es-PE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1C499C1-23AA-4C09-B372-5EFCEB524F1F}"/>
              </a:ext>
            </a:extLst>
          </p:cNvPr>
          <p:cNvSpPr/>
          <p:nvPr/>
        </p:nvSpPr>
        <p:spPr>
          <a:xfrm>
            <a:off x="1104900" y="2560320"/>
            <a:ext cx="9740900" cy="2887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26F7380-990F-4F04-B0B8-8728A60823B3}"/>
              </a:ext>
            </a:extLst>
          </p:cNvPr>
          <p:cNvSpPr txBox="1"/>
          <p:nvPr/>
        </p:nvSpPr>
        <p:spPr>
          <a:xfrm>
            <a:off x="1951101" y="1426655"/>
            <a:ext cx="53717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PE" sz="2800" spc="-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penalidades</a:t>
            </a:r>
            <a:r>
              <a:rPr sz="2800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endParaRPr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6DEB07BE-391E-4D0B-9C8C-AF8C1F028532}"/>
              </a:ext>
            </a:extLst>
          </p:cNvPr>
          <p:cNvSpPr/>
          <p:nvPr/>
        </p:nvSpPr>
        <p:spPr>
          <a:xfrm>
            <a:off x="1417319" y="1493076"/>
            <a:ext cx="302260" cy="31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20636D-E9AA-4888-AC12-5738A9388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2073687"/>
            <a:ext cx="5121084" cy="3200677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EBC4A045-E9E3-4D1B-9648-CE906C14FB0D}"/>
              </a:ext>
            </a:extLst>
          </p:cNvPr>
          <p:cNvSpPr/>
          <p:nvPr/>
        </p:nvSpPr>
        <p:spPr>
          <a:xfrm>
            <a:off x="1104900" y="5410477"/>
            <a:ext cx="97409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87B1DDD-FDAD-42F9-9EF1-11090D9CCB4C}"/>
              </a:ext>
            </a:extLst>
          </p:cNvPr>
          <p:cNvSpPr/>
          <p:nvPr/>
        </p:nvSpPr>
        <p:spPr>
          <a:xfrm>
            <a:off x="1135856" y="5203031"/>
            <a:ext cx="319088" cy="2286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 sz="1200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75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4EC6B-D687-4528-86F6-B70F13E39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512763"/>
            <a:ext cx="3581400" cy="617537"/>
          </a:xfrm>
        </p:spPr>
        <p:txBody>
          <a:bodyPr>
            <a:normAutofit fontScale="90000"/>
          </a:bodyPr>
          <a:lstStyle/>
          <a:p>
            <a:r>
              <a:rPr lang="es-PE" dirty="0"/>
              <a:t>Penalidades_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087DF92-74BA-43A2-89E1-8B61FDAF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31</a:t>
            </a:fld>
            <a:endParaRPr lang="es-PE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8A44C4E-66DF-4E3C-BA47-0EA1E1599B0C}"/>
              </a:ext>
            </a:extLst>
          </p:cNvPr>
          <p:cNvSpPr/>
          <p:nvPr/>
        </p:nvSpPr>
        <p:spPr>
          <a:xfrm>
            <a:off x="1104900" y="2129860"/>
            <a:ext cx="9464040" cy="1691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164BEF0-CE96-44E5-B604-812B1D15F56B}"/>
              </a:ext>
            </a:extLst>
          </p:cNvPr>
          <p:cNvSpPr txBox="1"/>
          <p:nvPr/>
        </p:nvSpPr>
        <p:spPr>
          <a:xfrm>
            <a:off x="1951101" y="1426655"/>
            <a:ext cx="537171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PE" sz="2800" spc="-5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Pago de penalidades</a:t>
            </a:r>
            <a:r>
              <a:rPr sz="2800" spc="-1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endParaRPr sz="2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32">
            <a:extLst>
              <a:ext uri="{FF2B5EF4-FFF2-40B4-BE49-F238E27FC236}">
                <a16:creationId xmlns:a16="http://schemas.microsoft.com/office/drawing/2014/main" id="{7251FFC9-FD3C-420A-A96E-7C052250030D}"/>
              </a:ext>
            </a:extLst>
          </p:cNvPr>
          <p:cNvSpPr/>
          <p:nvPr/>
        </p:nvSpPr>
        <p:spPr>
          <a:xfrm>
            <a:off x="1417319" y="1493076"/>
            <a:ext cx="302260" cy="312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5BE3752-4097-42F7-88DD-1D3A725AAA47}"/>
              </a:ext>
            </a:extLst>
          </p:cNvPr>
          <p:cNvSpPr/>
          <p:nvPr/>
        </p:nvSpPr>
        <p:spPr>
          <a:xfrm>
            <a:off x="1282700" y="4222745"/>
            <a:ext cx="928624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Luego se envía un correo a:</a:t>
            </a:r>
          </a:p>
          <a:p>
            <a:pPr algn="r"/>
            <a:r>
              <a:rPr lang="es-PE" sz="1600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cobranzas.canalpersonas@entel.com.pe / cobranzas.canalempresas@entel.com.pe</a:t>
            </a:r>
          </a:p>
          <a:p>
            <a:pPr algn="r"/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s-P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Se solicita que se cambie el </a:t>
            </a:r>
            <a:r>
              <a:rPr lang="es-PE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Flag</a:t>
            </a:r>
            <a:r>
              <a:rPr lang="es-PE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/>
            <a:r>
              <a:rPr lang="es-PE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s-PE" sz="1600" b="1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N°</a:t>
            </a:r>
            <a:r>
              <a:rPr lang="es-PE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Cuenta: 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1.10891196</a:t>
            </a:r>
          </a:p>
          <a:p>
            <a:pPr algn="r"/>
            <a:r>
              <a:rPr lang="es-PE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Importe pagado: 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S/ 45.39 Inc. IGV</a:t>
            </a:r>
          </a:p>
          <a:p>
            <a:pPr algn="r"/>
            <a:r>
              <a:rPr lang="es-PE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Orden de pago: </a:t>
            </a:r>
            <a:r>
              <a:rPr lang="es-PE" sz="1600" dirty="0">
                <a:latin typeface="Arial" panose="020B0604020202020204" pitchFamily="34" charset="0"/>
                <a:cs typeface="Arial" panose="020B0604020202020204" pitchFamily="34" charset="0"/>
              </a:rPr>
              <a:t>12399621</a:t>
            </a:r>
          </a:p>
        </p:txBody>
      </p:sp>
    </p:spTree>
    <p:extLst>
      <p:ext uri="{BB962C8B-B14F-4D97-AF65-F5344CB8AC3E}">
        <p14:creationId xmlns:p14="http://schemas.microsoft.com/office/powerpoint/2010/main" val="1590546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DEFA2-CF25-40E0-A040-F0919D38EB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s-PE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AEEE34-6337-420D-B620-99C92F36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32</a:t>
            </a:fld>
            <a:endParaRPr lang="es-PE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686CEB5E-1A08-4B5A-A3B7-68A79EBC7DC9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842C847-A8BB-4296-AD24-8A0C60734ABE}"/>
              </a:ext>
            </a:extLst>
          </p:cNvPr>
          <p:cNvSpPr txBox="1">
            <a:spLocks/>
          </p:cNvSpPr>
          <p:nvPr/>
        </p:nvSpPr>
        <p:spPr>
          <a:xfrm>
            <a:off x="4236720" y="2817495"/>
            <a:ext cx="3260090" cy="115633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92D05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es-PE" sz="7200" i="1" dirty="0">
                <a:solidFill>
                  <a:srgbClr val="FFFFFF"/>
                </a:solidFill>
                <a:latin typeface="Calibri"/>
                <a:cs typeface="Calibri"/>
              </a:rPr>
              <a:t>Gracias_</a:t>
            </a:r>
            <a:endParaRPr lang="es-PE" sz="7200" dirty="0">
              <a:latin typeface="Calibri"/>
              <a:cs typeface="Calibri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AE0D707-A137-4700-8AD9-186586A1D3EC}"/>
              </a:ext>
            </a:extLst>
          </p:cNvPr>
          <p:cNvSpPr/>
          <p:nvPr/>
        </p:nvSpPr>
        <p:spPr>
          <a:xfrm>
            <a:off x="9062719" y="195579"/>
            <a:ext cx="2778760" cy="1132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42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DAAFB-DCD0-4FC6-ACB1-FAE376DC6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Concepto_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817F3D-89FB-48FD-AC35-6F6A4BC4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4</a:t>
            </a:fld>
            <a:endParaRPr lang="es-PE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3DDA76B-D894-4D1D-BED8-A168E196C988}"/>
              </a:ext>
            </a:extLst>
          </p:cNvPr>
          <p:cNvSpPr txBox="1"/>
          <p:nvPr/>
        </p:nvSpPr>
        <p:spPr>
          <a:xfrm>
            <a:off x="1104900" y="1540138"/>
            <a:ext cx="10270901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la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relación escrita de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sz="20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mercancías compradas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servicios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recibidos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cliente, </a:t>
            </a:r>
            <a:r>
              <a:rPr sz="20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sz="2000" spc="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 </a:t>
            </a:r>
            <a:r>
              <a:rPr sz="20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cantidad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sz="20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dinero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cuestan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sz="20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impuestos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deben</a:t>
            </a:r>
            <a:r>
              <a:rPr sz="2000" spc="-5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aplicarse.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algn="just">
              <a:lnSpc>
                <a:spcPct val="100000"/>
              </a:lnSpc>
            </a:pP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emisión de </a:t>
            </a:r>
            <a:r>
              <a:rPr sz="2000" spc="-1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Facturas  y/o 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Boletas </a:t>
            </a:r>
            <a:r>
              <a:rPr sz="20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</a:t>
            </a:r>
            <a:r>
              <a:rPr sz="2000" spc="-10" dirty="0" err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obligatorias</a:t>
            </a:r>
            <a:r>
              <a:rPr lang="es-PE" sz="20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las </a:t>
            </a:r>
            <a:r>
              <a:rPr sz="2000" spc="-1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operaciones</a:t>
            </a:r>
            <a:r>
              <a:rPr sz="2000" spc="-30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5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comerciales.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614A15-6911-413C-95C6-7EE066804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5D2D6"/>
              </a:clrFrom>
              <a:clrTo>
                <a:srgbClr val="B5D2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6181"/>
          <a:stretch/>
        </p:blipFill>
        <p:spPr>
          <a:xfrm>
            <a:off x="1104901" y="3181082"/>
            <a:ext cx="9636080" cy="32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2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0DDF23-68CD-457B-9B39-A75D9A961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Ciclos de facturación_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6ABDA77-2819-44FE-935E-79F1EE73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5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A4E3CB-44C4-43D0-A47C-B5551B206D34}"/>
              </a:ext>
            </a:extLst>
          </p:cNvPr>
          <p:cNvSpPr/>
          <p:nvPr/>
        </p:nvSpPr>
        <p:spPr>
          <a:xfrm>
            <a:off x="5983604" y="1600200"/>
            <a:ext cx="54717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 periodo de tiempo en el que se facturan todos los consumos efectuados por el cliente y deja claramente establecido la fecha de inicio y fin del mismo.</a:t>
            </a:r>
            <a:endParaRPr lang="es-PE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C6F70-E156-48CD-B614-BE459687D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9808" y1="41791" x2="25240" y2="59701"/>
                        <a14:foregroundMark x1="25240" y1="59701" x2="33706" y2="63113"/>
                        <a14:foregroundMark x1="33706" y1="63113" x2="42652" y2="61407"/>
                        <a14:foregroundMark x1="42652" y1="61407" x2="44249" y2="56503"/>
                        <a14:foregroundMark x1="66294" y1="57996" x2="63419" y2="46695"/>
                        <a14:foregroundMark x1="63419" y1="46695" x2="66773" y2="49467"/>
                        <a14:foregroundMark x1="60543" y1="33475" x2="60543" y2="30277"/>
                        <a14:foregroundMark x1="57348" y1="36674" x2="55431" y2="32836"/>
                        <a14:foregroundMark x1="60543" y1="35608" x2="60224" y2="30704"/>
                        <a14:foregroundMark x1="63738" y1="35608" x2="64856" y2="31770"/>
                        <a14:foregroundMark x1="80671" y1="58849" x2="76997" y2="57143"/>
                        <a14:foregroundMark x1="89617" y1="62047" x2="89617" y2="62047"/>
                        <a14:foregroundMark x1="19968" y1="21322" x2="19968" y2="21322"/>
                        <a14:foregroundMark x1="20447" y1="18550" x2="20447" y2="18550"/>
                        <a14:foregroundMark x1="18690" y1="25373" x2="19489" y2="23667"/>
                        <a14:foregroundMark x1="19329" y1="17058" x2="19329" y2="17058"/>
                        <a14:foregroundMark x1="18690" y1="72708" x2="18211" y2="75480"/>
                        <a14:foregroundMark x1="61502" y1="57569" x2="56230" y2="48827"/>
                        <a14:foregroundMark x1="56230" y1="48827" x2="61661" y2="40512"/>
                        <a14:foregroundMark x1="61661" y1="40512" x2="65974" y2="40938"/>
                        <a14:foregroundMark x1="15655" y1="17910" x2="16613" y2="17271"/>
                        <a14:foregroundMark x1="15176" y1="20043" x2="15495" y2="18550"/>
                        <a14:foregroundMark x1="19489" y1="29211" x2="19489" y2="29211"/>
                        <a14:foregroundMark x1="19010" y1="29638" x2="19010" y2="29638"/>
                        <a14:foregroundMark x1="27476" y1="27505" x2="28275" y2="25373"/>
                        <a14:foregroundMark x1="28435" y1="24947" x2="30351" y2="22814"/>
                        <a14:foregroundMark x1="29393" y1="19403" x2="29872" y2="19403"/>
                        <a14:foregroundMark x1="26837" y1="19403" x2="28435" y2="18550"/>
                        <a14:foregroundMark x1="25879" y1="20682" x2="25879" y2="20682"/>
                        <a14:foregroundMark x1="25879" y1="20682" x2="25879" y2="20682"/>
                        <a14:foregroundMark x1="25879" y1="20682" x2="25879" y2="20682"/>
                        <a14:foregroundMark x1="26837" y1="29211" x2="26837" y2="29211"/>
                        <a14:foregroundMark x1="27157" y1="29851" x2="27157" y2="29851"/>
                        <a14:foregroundMark x1="43131" y1="53092" x2="43131" y2="53092"/>
                        <a14:foregroundMark x1="32109" y1="84009" x2="32109" y2="84009"/>
                      </a14:backgroundRemoval>
                    </a14:imgEffect>
                    <a14:imgEffect>
                      <a14:artisticPaintStrok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2535" r="10543" b="12411"/>
          <a:stretch/>
        </p:blipFill>
        <p:spPr>
          <a:xfrm flipH="1">
            <a:off x="602621" y="2799146"/>
            <a:ext cx="4979981" cy="2940211"/>
          </a:xfrm>
          <a:prstGeom prst="rect">
            <a:avLst/>
          </a:prstGeom>
        </p:spPr>
      </p:pic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3DEEF409-067E-4425-86B2-EAC5AFE018EA}"/>
              </a:ext>
            </a:extLst>
          </p:cNvPr>
          <p:cNvSpPr/>
          <p:nvPr/>
        </p:nvSpPr>
        <p:spPr>
          <a:xfrm>
            <a:off x="811219" y="1551905"/>
            <a:ext cx="4171308" cy="962693"/>
          </a:xfrm>
          <a:prstGeom prst="wedgeRoundRectCallout">
            <a:avLst>
              <a:gd name="adj1" fmla="val 31516"/>
              <a:gd name="adj2" fmla="val 78094"/>
              <a:gd name="adj3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el ciclo de facturación?</a:t>
            </a:r>
          </a:p>
        </p:txBody>
      </p:sp>
      <p:pic>
        <p:nvPicPr>
          <p:cNvPr id="7" name="Picture 2" descr="Resultado de imagen para check png">
            <a:extLst>
              <a:ext uri="{FF2B5EF4-FFF2-40B4-BE49-F238E27FC236}">
                <a16:creationId xmlns:a16="http://schemas.microsoft.com/office/drawing/2014/main" id="{32438A23-7873-437E-94AF-3ABA76BCC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90" y="1633790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ocadillo: rectángulo con esquinas redondeadas 7">
            <a:extLst>
              <a:ext uri="{FF2B5EF4-FFF2-40B4-BE49-F238E27FC236}">
                <a16:creationId xmlns:a16="http://schemas.microsoft.com/office/drawing/2014/main" id="{66699050-7557-461C-9836-7B9C87A199B1}"/>
              </a:ext>
            </a:extLst>
          </p:cNvPr>
          <p:cNvSpPr/>
          <p:nvPr/>
        </p:nvSpPr>
        <p:spPr>
          <a:xfrm>
            <a:off x="5735207" y="3365642"/>
            <a:ext cx="5509318" cy="541185"/>
          </a:xfrm>
          <a:prstGeom prst="wedgeRoundRectCallout">
            <a:avLst>
              <a:gd name="adj1" fmla="val -60034"/>
              <a:gd name="adj2" fmla="val 42666"/>
              <a:gd name="adj3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¿Cuántos ciclos existen en Entel?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1C45D88-9524-41B3-828A-E7BA37DF28D1}"/>
              </a:ext>
            </a:extLst>
          </p:cNvPr>
          <p:cNvSpPr/>
          <p:nvPr/>
        </p:nvSpPr>
        <p:spPr>
          <a:xfrm>
            <a:off x="5991565" y="4422175"/>
            <a:ext cx="5252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cuatro ciclos de facturación, que se asignan en función de la fecha en que el cliente ingresó a nuestra </a:t>
            </a:r>
            <a:r>
              <a:rPr lang="es-PE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DE NEGOCIOS POR PRIMERA VEZ.</a:t>
            </a:r>
          </a:p>
        </p:txBody>
      </p:sp>
      <p:pic>
        <p:nvPicPr>
          <p:cNvPr id="10" name="Picture 2" descr="Resultado de imagen para check png">
            <a:extLst>
              <a:ext uri="{FF2B5EF4-FFF2-40B4-BE49-F238E27FC236}">
                <a16:creationId xmlns:a16="http://schemas.microsoft.com/office/drawing/2014/main" id="{A1E19C62-B401-4B50-BDA8-E295A134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90" y="4430621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2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FA36A29-BE04-43AF-89EA-FCCE8D4B2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0" t="25121" r="14965" b="14072"/>
          <a:stretch/>
        </p:blipFill>
        <p:spPr>
          <a:xfrm>
            <a:off x="1162332" y="2229372"/>
            <a:ext cx="7630811" cy="39553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DF07D-0DCB-43BE-8E67-0D992A083B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Ciclos de facturación_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04BFA9B-3926-474D-9AFC-A86A41A5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6</a:t>
            </a:fld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829B0C-1F3E-4597-BBFC-C0DD28847B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52" r="17423"/>
          <a:stretch/>
        </p:blipFill>
        <p:spPr>
          <a:xfrm>
            <a:off x="8660206" y="1808821"/>
            <a:ext cx="3177387" cy="449260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BA95BE9-716A-451D-A8BC-BE67A857A54A}"/>
              </a:ext>
            </a:extLst>
          </p:cNvPr>
          <p:cNvSpPr/>
          <p:nvPr/>
        </p:nvSpPr>
        <p:spPr>
          <a:xfrm>
            <a:off x="1300766" y="1218171"/>
            <a:ext cx="95909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asignación/reasignación del ciclo de facturación depende de la fecha de activación del contrato (</a:t>
            </a: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depende de la orden</a:t>
            </a: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como ocurre en el </a:t>
            </a:r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 de venta</a:t>
            </a: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El sistema busca el cierre de facturación más cercano.</a:t>
            </a:r>
          </a:p>
        </p:txBody>
      </p:sp>
    </p:spTree>
    <p:extLst>
      <p:ext uri="{BB962C8B-B14F-4D97-AF65-F5344CB8AC3E}">
        <p14:creationId xmlns:p14="http://schemas.microsoft.com/office/powerpoint/2010/main" val="8109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AAFF1-9EC8-4344-9F12-E2E5CFE45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Ciclos de facturación_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A9049D-9527-492F-86EB-4888C66D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7</a:t>
            </a:fld>
            <a:endParaRPr lang="es-PE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4EC5292-3F22-428E-AB8F-55285CD1BB80}"/>
              </a:ext>
            </a:extLst>
          </p:cNvPr>
          <p:cNvSpPr/>
          <p:nvPr/>
        </p:nvSpPr>
        <p:spPr>
          <a:xfrm>
            <a:off x="7740203" y="1241524"/>
            <a:ext cx="3116687" cy="2763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B61A1BA-6106-41EB-B743-7E27407FD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21191"/>
              </p:ext>
            </p:extLst>
          </p:nvPr>
        </p:nvGraphicFramePr>
        <p:xfrm>
          <a:off x="1403620" y="4005330"/>
          <a:ext cx="9491907" cy="196634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63969">
                  <a:extLst>
                    <a:ext uri="{9D8B030D-6E8A-4147-A177-3AD203B41FA5}">
                      <a16:colId xmlns:a16="http://schemas.microsoft.com/office/drawing/2014/main" val="586937888"/>
                    </a:ext>
                  </a:extLst>
                </a:gridCol>
                <a:gridCol w="3163969">
                  <a:extLst>
                    <a:ext uri="{9D8B030D-6E8A-4147-A177-3AD203B41FA5}">
                      <a16:colId xmlns:a16="http://schemas.microsoft.com/office/drawing/2014/main" val="1096796177"/>
                    </a:ext>
                  </a:extLst>
                </a:gridCol>
                <a:gridCol w="3163969">
                  <a:extLst>
                    <a:ext uri="{9D8B030D-6E8A-4147-A177-3AD203B41FA5}">
                      <a16:colId xmlns:a16="http://schemas.microsoft.com/office/drawing/2014/main" val="2569150221"/>
                    </a:ext>
                  </a:extLst>
                </a:gridCol>
              </a:tblGrid>
              <a:tr h="392527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Ciclo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79171"/>
                  </a:ext>
                </a:extLst>
              </a:tr>
              <a:tr h="392527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de cada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28, 29, 30, 31 de cada 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236267"/>
                  </a:ext>
                </a:extLst>
              </a:tr>
              <a:tr h="392527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 de cada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del siguiente 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041808"/>
                  </a:ext>
                </a:extLst>
              </a:tr>
              <a:tr h="392527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 de cada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del siguiente 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869346"/>
                  </a:ext>
                </a:extLst>
              </a:tr>
              <a:tr h="392527"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 de cada 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 del siguiente 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151494"/>
                  </a:ext>
                </a:extLst>
              </a:tr>
            </a:tbl>
          </a:graphicData>
        </a:graphic>
      </p:graphicFrame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1CCB50A7-554F-4524-9BC9-2AF52CB8D1C2}"/>
              </a:ext>
            </a:extLst>
          </p:cNvPr>
          <p:cNvSpPr/>
          <p:nvPr/>
        </p:nvSpPr>
        <p:spPr>
          <a:xfrm>
            <a:off x="1558344" y="2021984"/>
            <a:ext cx="5944388" cy="1133340"/>
          </a:xfrm>
          <a:prstGeom prst="wedgeRoundRectCallout">
            <a:avLst>
              <a:gd name="adj1" fmla="val 58702"/>
              <a:gd name="adj2" fmla="val -11774"/>
              <a:gd name="adj3" fmla="val 16667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ciclos de facturación son los que figuran en el cuadro inferior. Recuerda que en el fin de cada ciclo se emite el recibo del cliente.</a:t>
            </a:r>
          </a:p>
        </p:txBody>
      </p:sp>
    </p:spTree>
    <p:extLst>
      <p:ext uri="{BB962C8B-B14F-4D97-AF65-F5344CB8AC3E}">
        <p14:creationId xmlns:p14="http://schemas.microsoft.com/office/powerpoint/2010/main" val="24418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0DDB5-E42C-4A5B-9996-248A1BAE93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Ciclos de facturación_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D1A79A1-E3D3-4117-A086-4754066F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8</a:t>
            </a:fld>
            <a:endParaRPr lang="es-PE"/>
          </a:p>
        </p:txBody>
      </p:sp>
      <p:pic>
        <p:nvPicPr>
          <p:cNvPr id="6" name="Picture 2" descr="Resultado de imagen para check png">
            <a:extLst>
              <a:ext uri="{FF2B5EF4-FFF2-40B4-BE49-F238E27FC236}">
                <a16:creationId xmlns:a16="http://schemas.microsoft.com/office/drawing/2014/main" id="{40F6F591-70F9-4C68-9D43-8CF96A41E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539754"/>
            <a:ext cx="423610" cy="4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79FA53C-20D8-4B4C-AAFE-17FFE1EDE2FD}"/>
              </a:ext>
            </a:extLst>
          </p:cNvPr>
          <p:cNvSpPr/>
          <p:nvPr/>
        </p:nvSpPr>
        <p:spPr>
          <a:xfrm>
            <a:off x="1528510" y="1520727"/>
            <a:ext cx="2738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Consideraciones_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E7EB94D-05E0-4E30-BED0-29C03994FD11}"/>
              </a:ext>
            </a:extLst>
          </p:cNvPr>
          <p:cNvSpPr/>
          <p:nvPr/>
        </p:nvSpPr>
        <p:spPr>
          <a:xfrm>
            <a:off x="1528510" y="2391846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Ciclos son asignados por el sistema, no es posible que exista algún error en ésta  asignación.</a:t>
            </a:r>
          </a:p>
          <a:p>
            <a:pPr algn="just"/>
            <a:endParaRPr lang="es-P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los casos de portabilidad cliente nuevo, el ciclo será asignado en el  momento en el que se activa el contrato y no al momento de la  creación de la orden como es en una venta regular nueva.</a:t>
            </a:r>
          </a:p>
          <a:p>
            <a:pPr algn="just"/>
            <a:endParaRPr lang="es-PE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importante verificar si el cliente ya cuenta con un ciclo  asignado a fin de no cometer errores en el cálculo de los  prorrateos y la fecha de pago.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EEFAD5D-44A4-4B3C-A0BF-C8BDCF3E6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14" t="8131" r="12123" b="8933"/>
          <a:stretch/>
        </p:blipFill>
        <p:spPr>
          <a:xfrm>
            <a:off x="7867381" y="1416676"/>
            <a:ext cx="3891029" cy="47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0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BA70-9133-4DA4-B230-C4B04C5A5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PE" dirty="0"/>
              <a:t>Calculo de prorrateo_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10BFA6D-1C69-406E-954C-2912C882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585-26AB-409B-B917-3E06246FD75C}" type="slidenum">
              <a:rPr lang="es-PE" smtClean="0"/>
              <a:t>9</a:t>
            </a:fld>
            <a:endParaRPr lang="es-PE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C28FCFA-C717-4092-9781-1C5529876BFD}"/>
              </a:ext>
            </a:extLst>
          </p:cNvPr>
          <p:cNvSpPr/>
          <p:nvPr/>
        </p:nvSpPr>
        <p:spPr>
          <a:xfrm>
            <a:off x="1424939" y="1414053"/>
            <a:ext cx="364672" cy="362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2248524-6A1C-4B8E-9669-98BA45B021ED}"/>
              </a:ext>
            </a:extLst>
          </p:cNvPr>
          <p:cNvSpPr/>
          <p:nvPr/>
        </p:nvSpPr>
        <p:spPr>
          <a:xfrm>
            <a:off x="1948050" y="1364467"/>
            <a:ext cx="3215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Planes con prorrateo_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CB04436-7F3C-4576-938C-127CB6D368DA}"/>
              </a:ext>
            </a:extLst>
          </p:cNvPr>
          <p:cNvSpPr/>
          <p:nvPr/>
        </p:nvSpPr>
        <p:spPr>
          <a:xfrm>
            <a:off x="1948049" y="1975231"/>
            <a:ext cx="9312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 </a:t>
            </a:r>
            <a:r>
              <a:rPr lang="es-PE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cálculo proporcional </a:t>
            </a:r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Renta mensual de los servicios contratados.</a:t>
            </a:r>
          </a:p>
          <a:p>
            <a:r>
              <a:rPr lang="es-PE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puede ser un prorrateo positivo (+) a favor de Entel o Negativo (-) a favor del cliente.</a:t>
            </a: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488AE83D-ADB5-469D-9CAD-3C8D5006F33E}"/>
              </a:ext>
            </a:extLst>
          </p:cNvPr>
          <p:cNvSpPr txBox="1"/>
          <p:nvPr/>
        </p:nvSpPr>
        <p:spPr>
          <a:xfrm>
            <a:off x="8865163" y="4968848"/>
            <a:ext cx="2020570" cy="313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000" b="1" dirty="0">
                <a:solidFill>
                  <a:srgbClr val="4D4D4D"/>
                </a:solidFill>
                <a:latin typeface="Arial Narrow"/>
                <a:cs typeface="Arial Narrow"/>
              </a:rPr>
              <a:t>=  </a:t>
            </a:r>
            <a:r>
              <a:rPr sz="2000" b="1" spc="-25" dirty="0">
                <a:solidFill>
                  <a:srgbClr val="4D4D4D"/>
                </a:solidFill>
                <a:latin typeface="Arial Narrow"/>
                <a:cs typeface="Arial Narrow"/>
              </a:rPr>
              <a:t>Total </a:t>
            </a:r>
            <a:r>
              <a:rPr sz="2000" b="1" dirty="0">
                <a:solidFill>
                  <a:srgbClr val="4D4D4D"/>
                </a:solidFill>
                <a:latin typeface="Arial Narrow"/>
                <a:cs typeface="Arial Narrow"/>
              </a:rPr>
              <a:t>S/.</a:t>
            </a:r>
            <a:endParaRPr sz="2000" dirty="0">
              <a:latin typeface="Arial Narrow"/>
              <a:cs typeface="Arial Narro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CE6A181-94B1-4663-9881-59AA149AE38D}"/>
              </a:ext>
            </a:extLst>
          </p:cNvPr>
          <p:cNvSpPr txBox="1"/>
          <p:nvPr/>
        </p:nvSpPr>
        <p:spPr>
          <a:xfrm>
            <a:off x="5278273" y="4664028"/>
            <a:ext cx="363982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ct val="100000"/>
              </a:lnSpc>
              <a:tabLst>
                <a:tab pos="1951355" algn="l"/>
                <a:tab pos="2375535" algn="l"/>
              </a:tabLst>
            </a:pPr>
            <a:r>
              <a:rPr lang="es-PE" sz="2000" b="1" dirty="0">
                <a:solidFill>
                  <a:srgbClr val="4D4D4D"/>
                </a:solidFill>
                <a:latin typeface="Arial Narrow"/>
                <a:cs typeface="Arial Narrow"/>
              </a:rPr>
              <a:t>Renta </a:t>
            </a:r>
            <a:r>
              <a:rPr sz="2000" b="1" dirty="0">
                <a:solidFill>
                  <a:srgbClr val="4D4D4D"/>
                </a:solidFill>
                <a:latin typeface="Arial Narrow"/>
                <a:cs typeface="Arial Narrow"/>
              </a:rPr>
              <a:t>del</a:t>
            </a:r>
            <a:r>
              <a:rPr sz="2000" b="1" spc="-10" dirty="0">
                <a:solidFill>
                  <a:srgbClr val="4D4D4D"/>
                </a:solidFill>
                <a:latin typeface="Arial Narrow"/>
                <a:cs typeface="Arial Narrow"/>
              </a:rPr>
              <a:t> </a:t>
            </a:r>
            <a:r>
              <a:rPr sz="2000" b="1" dirty="0">
                <a:solidFill>
                  <a:srgbClr val="4D4D4D"/>
                </a:solidFill>
                <a:latin typeface="Arial Narrow"/>
                <a:cs typeface="Arial Narrow"/>
              </a:rPr>
              <a:t>Plan	</a:t>
            </a:r>
            <a:r>
              <a:rPr lang="es-PE" sz="2000" b="1" dirty="0">
                <a:solidFill>
                  <a:srgbClr val="4D4D4D"/>
                </a:solidFill>
                <a:latin typeface="Arial Narrow"/>
                <a:cs typeface="Arial Narrow"/>
              </a:rPr>
              <a:t>  </a:t>
            </a:r>
            <a:r>
              <a:rPr sz="2000" b="1" dirty="0">
                <a:solidFill>
                  <a:srgbClr val="4D4D4D"/>
                </a:solidFill>
                <a:latin typeface="Arial Narrow"/>
                <a:cs typeface="Arial Narrow"/>
              </a:rPr>
              <a:t>X	Días</a:t>
            </a:r>
            <a:r>
              <a:rPr sz="2000" b="1" spc="-105" dirty="0">
                <a:solidFill>
                  <a:srgbClr val="4D4D4D"/>
                </a:solidFill>
                <a:latin typeface="Arial Narrow"/>
                <a:cs typeface="Arial Narrow"/>
              </a:rPr>
              <a:t> </a:t>
            </a:r>
            <a:r>
              <a:rPr sz="2000" b="1" dirty="0">
                <a:solidFill>
                  <a:srgbClr val="4D4D4D"/>
                </a:solidFill>
                <a:latin typeface="Arial Narrow"/>
                <a:cs typeface="Arial Narrow"/>
              </a:rPr>
              <a:t>activos</a:t>
            </a:r>
            <a:endParaRPr sz="2000" dirty="0">
              <a:latin typeface="Arial Narrow"/>
              <a:cs typeface="Arial Narrow"/>
            </a:endParaRPr>
          </a:p>
          <a:p>
            <a:pPr marL="12700" algn="ctr">
              <a:lnSpc>
                <a:spcPct val="100000"/>
              </a:lnSpc>
            </a:pPr>
            <a:r>
              <a:rPr sz="2000" b="1" spc="-5" dirty="0">
                <a:solidFill>
                  <a:srgbClr val="4D4D4D"/>
                </a:solidFill>
                <a:latin typeface="Arial Narrow"/>
                <a:cs typeface="Arial Narrow"/>
              </a:rPr>
              <a:t>----------------------------------------------------</a:t>
            </a:r>
            <a:r>
              <a:rPr lang="es-PE" sz="2000" dirty="0">
                <a:latin typeface="Arial Narrow"/>
                <a:cs typeface="Arial Narrow"/>
              </a:rPr>
              <a:t>                </a:t>
            </a:r>
            <a:r>
              <a:rPr sz="2000" b="1" dirty="0" err="1">
                <a:solidFill>
                  <a:srgbClr val="4D4D4D"/>
                </a:solidFill>
                <a:latin typeface="Arial Narrow"/>
                <a:cs typeface="Arial Narrow"/>
              </a:rPr>
              <a:t>Días</a:t>
            </a:r>
            <a:r>
              <a:rPr sz="2000" b="1" dirty="0">
                <a:solidFill>
                  <a:srgbClr val="4D4D4D"/>
                </a:solidFill>
                <a:latin typeface="Arial Narrow"/>
                <a:cs typeface="Arial Narrow"/>
              </a:rPr>
              <a:t> del</a:t>
            </a:r>
            <a:r>
              <a:rPr sz="2000" b="1" spc="-135" dirty="0">
                <a:solidFill>
                  <a:srgbClr val="4D4D4D"/>
                </a:solidFill>
                <a:latin typeface="Arial Narrow"/>
                <a:cs typeface="Arial Narrow"/>
              </a:rPr>
              <a:t> </a:t>
            </a:r>
            <a:r>
              <a:rPr lang="es-PE" sz="2000" b="1" spc="-5" dirty="0">
                <a:solidFill>
                  <a:srgbClr val="4D4D4D"/>
                </a:solidFill>
                <a:latin typeface="Arial Narrow"/>
                <a:cs typeface="Arial Narrow"/>
              </a:rPr>
              <a:t>m</a:t>
            </a:r>
            <a:r>
              <a:rPr sz="2000" b="1" spc="-5" dirty="0" err="1">
                <a:solidFill>
                  <a:srgbClr val="4D4D4D"/>
                </a:solidFill>
                <a:latin typeface="Arial Narrow"/>
                <a:cs typeface="Arial Narrow"/>
              </a:rPr>
              <a:t>es</a:t>
            </a:r>
            <a:r>
              <a:rPr lang="es-PE" sz="2000" b="1" spc="-5" dirty="0">
                <a:solidFill>
                  <a:srgbClr val="4D4D4D"/>
                </a:solidFill>
                <a:latin typeface="Arial Narrow"/>
                <a:cs typeface="Arial Narrow"/>
              </a:rPr>
              <a:t> que inició el ciclo</a:t>
            </a:r>
            <a:endParaRPr sz="2000" dirty="0">
              <a:latin typeface="Arial Narrow"/>
              <a:cs typeface="Arial Narrow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67A3D01B-1302-4758-ABF1-51E3AE955956}"/>
              </a:ext>
            </a:extLst>
          </p:cNvPr>
          <p:cNvSpPr/>
          <p:nvPr/>
        </p:nvSpPr>
        <p:spPr>
          <a:xfrm>
            <a:off x="4955722" y="4096738"/>
            <a:ext cx="6154420" cy="1765300"/>
          </a:xfrm>
          <a:custGeom>
            <a:avLst/>
            <a:gdLst/>
            <a:ahLst/>
            <a:cxnLst/>
            <a:rect l="l" t="t" r="r" b="b"/>
            <a:pathLst>
              <a:path w="6154420" h="1765300">
                <a:moveTo>
                  <a:pt x="0" y="294258"/>
                </a:moveTo>
                <a:lnTo>
                  <a:pt x="3850" y="246517"/>
                </a:lnTo>
                <a:lnTo>
                  <a:pt x="14997" y="201233"/>
                </a:lnTo>
                <a:lnTo>
                  <a:pt x="32836" y="159010"/>
                </a:lnTo>
                <a:lnTo>
                  <a:pt x="56761" y="120453"/>
                </a:lnTo>
                <a:lnTo>
                  <a:pt x="86169" y="86169"/>
                </a:lnTo>
                <a:lnTo>
                  <a:pt x="120453" y="56761"/>
                </a:lnTo>
                <a:lnTo>
                  <a:pt x="159010" y="32836"/>
                </a:lnTo>
                <a:lnTo>
                  <a:pt x="201233" y="14997"/>
                </a:lnTo>
                <a:lnTo>
                  <a:pt x="246517" y="3850"/>
                </a:lnTo>
                <a:lnTo>
                  <a:pt x="294259" y="0"/>
                </a:lnTo>
                <a:lnTo>
                  <a:pt x="5860160" y="0"/>
                </a:lnTo>
                <a:lnTo>
                  <a:pt x="5907902" y="3850"/>
                </a:lnTo>
                <a:lnTo>
                  <a:pt x="5953186" y="14997"/>
                </a:lnTo>
                <a:lnTo>
                  <a:pt x="5995409" y="32836"/>
                </a:lnTo>
                <a:lnTo>
                  <a:pt x="6033966" y="56761"/>
                </a:lnTo>
                <a:lnTo>
                  <a:pt x="6068250" y="86169"/>
                </a:lnTo>
                <a:lnTo>
                  <a:pt x="6097658" y="120453"/>
                </a:lnTo>
                <a:lnTo>
                  <a:pt x="6121583" y="159010"/>
                </a:lnTo>
                <a:lnTo>
                  <a:pt x="6139422" y="201233"/>
                </a:lnTo>
                <a:lnTo>
                  <a:pt x="6150569" y="246517"/>
                </a:lnTo>
                <a:lnTo>
                  <a:pt x="6154420" y="294258"/>
                </a:lnTo>
                <a:lnTo>
                  <a:pt x="6154420" y="1471040"/>
                </a:lnTo>
                <a:lnTo>
                  <a:pt x="6150569" y="1518782"/>
                </a:lnTo>
                <a:lnTo>
                  <a:pt x="6139422" y="1564066"/>
                </a:lnTo>
                <a:lnTo>
                  <a:pt x="6121583" y="1606289"/>
                </a:lnTo>
                <a:lnTo>
                  <a:pt x="6097658" y="1644846"/>
                </a:lnTo>
                <a:lnTo>
                  <a:pt x="6068250" y="1679130"/>
                </a:lnTo>
                <a:lnTo>
                  <a:pt x="6033966" y="1708538"/>
                </a:lnTo>
                <a:lnTo>
                  <a:pt x="5995409" y="1732463"/>
                </a:lnTo>
                <a:lnTo>
                  <a:pt x="5953186" y="1750302"/>
                </a:lnTo>
                <a:lnTo>
                  <a:pt x="5907902" y="1761449"/>
                </a:lnTo>
                <a:lnTo>
                  <a:pt x="5860160" y="1765300"/>
                </a:lnTo>
                <a:lnTo>
                  <a:pt x="294259" y="1765300"/>
                </a:lnTo>
                <a:lnTo>
                  <a:pt x="246517" y="1761449"/>
                </a:lnTo>
                <a:lnTo>
                  <a:pt x="201233" y="1750302"/>
                </a:lnTo>
                <a:lnTo>
                  <a:pt x="159010" y="1732463"/>
                </a:lnTo>
                <a:lnTo>
                  <a:pt x="120453" y="1708538"/>
                </a:lnTo>
                <a:lnTo>
                  <a:pt x="86169" y="1679130"/>
                </a:lnTo>
                <a:lnTo>
                  <a:pt x="56761" y="1644846"/>
                </a:lnTo>
                <a:lnTo>
                  <a:pt x="32836" y="1606289"/>
                </a:lnTo>
                <a:lnTo>
                  <a:pt x="14997" y="1564066"/>
                </a:lnTo>
                <a:lnTo>
                  <a:pt x="3850" y="1518782"/>
                </a:lnTo>
                <a:lnTo>
                  <a:pt x="0" y="1471040"/>
                </a:lnTo>
                <a:lnTo>
                  <a:pt x="0" y="294258"/>
                </a:lnTo>
                <a:close/>
              </a:path>
            </a:pathLst>
          </a:custGeom>
          <a:ln w="38100">
            <a:solidFill>
              <a:srgbClr val="BE9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647C6D3-3187-459E-B9F7-2BDBD748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81" y="2792787"/>
            <a:ext cx="3279932" cy="3279932"/>
          </a:xfrm>
          <a:prstGeom prst="rect">
            <a:avLst/>
          </a:prstGeom>
        </p:spPr>
      </p:pic>
      <p:sp>
        <p:nvSpPr>
          <p:cNvPr id="12" name="Bocadillo: rectángulo con esquinas redondeadas 11">
            <a:extLst>
              <a:ext uri="{FF2B5EF4-FFF2-40B4-BE49-F238E27FC236}">
                <a16:creationId xmlns:a16="http://schemas.microsoft.com/office/drawing/2014/main" id="{802D0A0E-30F3-4FFB-ACEF-3F6A22E2E76C}"/>
              </a:ext>
            </a:extLst>
          </p:cNvPr>
          <p:cNvSpPr/>
          <p:nvPr/>
        </p:nvSpPr>
        <p:spPr>
          <a:xfrm>
            <a:off x="5278273" y="3019493"/>
            <a:ext cx="5509318" cy="541185"/>
          </a:xfrm>
          <a:prstGeom prst="wedgeRoundRectCallout">
            <a:avLst>
              <a:gd name="adj1" fmla="val -60034"/>
              <a:gd name="adj2" fmla="val 42666"/>
              <a:gd name="adj3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¿Cuál es la formula?</a:t>
            </a:r>
          </a:p>
        </p:txBody>
      </p:sp>
    </p:spTree>
    <p:extLst>
      <p:ext uri="{BB962C8B-B14F-4D97-AF65-F5344CB8AC3E}">
        <p14:creationId xmlns:p14="http://schemas.microsoft.com/office/powerpoint/2010/main" val="269466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1940</Words>
  <Application>Microsoft Office PowerPoint</Application>
  <PresentationFormat>Panorámica</PresentationFormat>
  <Paragraphs>299</Paragraphs>
  <Slides>32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Arial Narrow</vt:lpstr>
      <vt:lpstr>Calibri</vt:lpstr>
      <vt:lpstr>Wingdings</vt:lpstr>
      <vt:lpstr>Tema de Office</vt:lpstr>
      <vt:lpstr>Presentación de PowerPoint</vt:lpstr>
      <vt:lpstr>Objetivos_</vt:lpstr>
      <vt:lpstr>Agenda_</vt:lpstr>
      <vt:lpstr>Concepto_</vt:lpstr>
      <vt:lpstr>Ciclos de facturación_</vt:lpstr>
      <vt:lpstr>Ciclos de facturación_</vt:lpstr>
      <vt:lpstr>Ciclos de facturación_</vt:lpstr>
      <vt:lpstr>Ciclos de facturación_</vt:lpstr>
      <vt:lpstr>Calculo de prorrateo_</vt:lpstr>
      <vt:lpstr>Calculo de prorrateo_</vt:lpstr>
      <vt:lpstr>Calculo de prorrateo_</vt:lpstr>
      <vt:lpstr>Calculo de prorrateo_</vt:lpstr>
      <vt:lpstr>Cobranzas_</vt:lpstr>
      <vt:lpstr>Cobranzas_</vt:lpstr>
      <vt:lpstr>Cobranzas_</vt:lpstr>
      <vt:lpstr>Cobranzas_</vt:lpstr>
      <vt:lpstr>Cobranzas_</vt:lpstr>
      <vt:lpstr>Cobranzas_</vt:lpstr>
      <vt:lpstr>Cobranzas_</vt:lpstr>
      <vt:lpstr>Cobranzas_</vt:lpstr>
      <vt:lpstr>Cobranzas_</vt:lpstr>
      <vt:lpstr>Estado de cuenta</vt:lpstr>
      <vt:lpstr>Estado de cuenta_</vt:lpstr>
      <vt:lpstr>Estado de cuenta_</vt:lpstr>
      <vt:lpstr>Estado de cuenta_</vt:lpstr>
      <vt:lpstr>Estado de cuenta_</vt:lpstr>
      <vt:lpstr>Estado de cuenta_</vt:lpstr>
      <vt:lpstr>Penalidades_</vt:lpstr>
      <vt:lpstr>Penalidades_</vt:lpstr>
      <vt:lpstr>Penalidades_</vt:lpstr>
      <vt:lpstr>Penalidades_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 Herrera Valdez</dc:creator>
  <cp:lastModifiedBy>Oscar Herrera Valdez</cp:lastModifiedBy>
  <cp:revision>58</cp:revision>
  <dcterms:created xsi:type="dcterms:W3CDTF">2017-10-12T21:10:14Z</dcterms:created>
  <dcterms:modified xsi:type="dcterms:W3CDTF">2017-10-15T18:44:55Z</dcterms:modified>
</cp:coreProperties>
</file>